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0" r:id="rId1"/>
  </p:sldMasterIdLst>
  <p:notesMasterIdLst>
    <p:notesMasterId r:id="rId32"/>
  </p:notesMasterIdLst>
  <p:sldIdLst>
    <p:sldId id="313" r:id="rId2"/>
    <p:sldId id="258" r:id="rId3"/>
    <p:sldId id="260" r:id="rId4"/>
    <p:sldId id="312" r:id="rId5"/>
    <p:sldId id="314" r:id="rId6"/>
    <p:sldId id="261" r:id="rId7"/>
    <p:sldId id="262" r:id="rId8"/>
    <p:sldId id="303" r:id="rId9"/>
    <p:sldId id="263" r:id="rId10"/>
    <p:sldId id="308" r:id="rId11"/>
    <p:sldId id="265" r:id="rId12"/>
    <p:sldId id="268" r:id="rId13"/>
    <p:sldId id="273" r:id="rId14"/>
    <p:sldId id="278" r:id="rId15"/>
    <p:sldId id="306" r:id="rId16"/>
    <p:sldId id="291" r:id="rId17"/>
    <p:sldId id="292" r:id="rId18"/>
    <p:sldId id="288" r:id="rId19"/>
    <p:sldId id="300" r:id="rId20"/>
    <p:sldId id="301" r:id="rId21"/>
    <p:sldId id="304" r:id="rId22"/>
    <p:sldId id="298" r:id="rId23"/>
    <p:sldId id="297" r:id="rId24"/>
    <p:sldId id="286" r:id="rId25"/>
    <p:sldId id="279" r:id="rId26"/>
    <p:sldId id="293" r:id="rId27"/>
    <p:sldId id="294" r:id="rId28"/>
    <p:sldId id="309" r:id="rId29"/>
    <p:sldId id="296" r:id="rId30"/>
    <p:sldId id="31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5699" autoAdjust="0"/>
  </p:normalViewPr>
  <p:slideViewPr>
    <p:cSldViewPr>
      <p:cViewPr>
        <p:scale>
          <a:sx n="62" d="100"/>
          <a:sy n="62" d="100"/>
        </p:scale>
        <p:origin x="-1596" y="-25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9AF615-1E39-49EE-BE18-4E3C524CC49A}" type="datetimeFigureOut">
              <a:rPr lang="en-US" smtClean="0"/>
              <a:pPr/>
              <a:t>20-Feb-14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9A4AE8-E4B5-4F09-BE24-175AA451AED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9A4AE8-E4B5-4F09-BE24-175AA451AED6}"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AFE510AE-DC11-4CA8-B288-FFB4AC0C0628}" type="datetimeFigureOut">
              <a:rPr lang="en-US" smtClean="0"/>
              <a:pPr/>
              <a:t>20-Feb-14</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CB0E28D4-AA0D-4A14-A410-9168257739D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E510AE-DC11-4CA8-B288-FFB4AC0C0628}" type="datetimeFigureOut">
              <a:rPr lang="en-US" smtClean="0"/>
              <a:pPr/>
              <a:t>20-Feb-14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E28D4-AA0D-4A14-A410-9168257739D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E510AE-DC11-4CA8-B288-FFB4AC0C0628}" type="datetimeFigureOut">
              <a:rPr lang="en-US" smtClean="0"/>
              <a:pPr/>
              <a:t>20-Feb-14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E28D4-AA0D-4A14-A410-9168257739D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AFE510AE-DC11-4CA8-B288-FFB4AC0C0628}" type="datetimeFigureOut">
              <a:rPr lang="en-US" smtClean="0"/>
              <a:pPr/>
              <a:t>20-Feb-14</a:t>
            </a:fld>
            <a:endParaRPr lang="en-US"/>
          </a:p>
        </p:txBody>
      </p:sp>
      <p:sp>
        <p:nvSpPr>
          <p:cNvPr id="9" name="Slide Number Placeholder 8"/>
          <p:cNvSpPr>
            <a:spLocks noGrp="1"/>
          </p:cNvSpPr>
          <p:nvPr>
            <p:ph type="sldNum" sz="quarter" idx="15"/>
          </p:nvPr>
        </p:nvSpPr>
        <p:spPr/>
        <p:txBody>
          <a:bodyPr rtlCol="0"/>
          <a:lstStyle/>
          <a:p>
            <a:fld id="{CB0E28D4-AA0D-4A14-A410-9168257739DA}"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AFE510AE-DC11-4CA8-B288-FFB4AC0C0628}" type="datetimeFigureOut">
              <a:rPr lang="en-US" smtClean="0"/>
              <a:pPr/>
              <a:t>20-Feb-14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CB0E28D4-AA0D-4A14-A410-9168257739D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FE510AE-DC11-4CA8-B288-FFB4AC0C0628}" type="datetimeFigureOut">
              <a:rPr lang="en-US" smtClean="0"/>
              <a:pPr/>
              <a:t>20-Feb-14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E28D4-AA0D-4A14-A410-9168257739DA}"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AFE510AE-DC11-4CA8-B288-FFB4AC0C0628}" type="datetimeFigureOut">
              <a:rPr lang="en-US" smtClean="0"/>
              <a:pPr/>
              <a:t>20-Feb-14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0E28D4-AA0D-4A14-A410-9168257739DA}"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AFE510AE-DC11-4CA8-B288-FFB4AC0C0628}" type="datetimeFigureOut">
              <a:rPr lang="en-US" smtClean="0"/>
              <a:pPr/>
              <a:t>20-Feb-14</a:t>
            </a:fld>
            <a:endParaRPr lang="en-US"/>
          </a:p>
        </p:txBody>
      </p:sp>
      <p:sp>
        <p:nvSpPr>
          <p:cNvPr id="7" name="Slide Number Placeholder 6"/>
          <p:cNvSpPr>
            <a:spLocks noGrp="1"/>
          </p:cNvSpPr>
          <p:nvPr>
            <p:ph type="sldNum" sz="quarter" idx="11"/>
          </p:nvPr>
        </p:nvSpPr>
        <p:spPr/>
        <p:txBody>
          <a:bodyPr rtlCol="0"/>
          <a:lstStyle/>
          <a:p>
            <a:fld id="{CB0E28D4-AA0D-4A14-A410-9168257739DA}"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E510AE-DC11-4CA8-B288-FFB4AC0C0628}" type="datetimeFigureOut">
              <a:rPr lang="en-US" smtClean="0"/>
              <a:pPr/>
              <a:t>20-Feb-14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0E28D4-AA0D-4A14-A410-9168257739D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1"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AFE510AE-DC11-4CA8-B288-FFB4AC0C0628}" type="datetimeFigureOut">
              <a:rPr lang="en-US" smtClean="0"/>
              <a:pPr/>
              <a:t>20-Feb-14</a:t>
            </a:fld>
            <a:endParaRPr lang="en-US"/>
          </a:p>
        </p:txBody>
      </p:sp>
      <p:sp>
        <p:nvSpPr>
          <p:cNvPr id="22" name="Slide Number Placeholder 21"/>
          <p:cNvSpPr>
            <a:spLocks noGrp="1"/>
          </p:cNvSpPr>
          <p:nvPr>
            <p:ph type="sldNum" sz="quarter" idx="15"/>
          </p:nvPr>
        </p:nvSpPr>
        <p:spPr/>
        <p:txBody>
          <a:bodyPr rtlCol="0"/>
          <a:lstStyle/>
          <a:p>
            <a:fld id="{CB0E28D4-AA0D-4A14-A410-9168257739DA}"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9"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AFE510AE-DC11-4CA8-B288-FFB4AC0C0628}" type="datetimeFigureOut">
              <a:rPr lang="en-US" smtClean="0"/>
              <a:pPr/>
              <a:t>20-Feb-14</a:t>
            </a:fld>
            <a:endParaRPr lang="en-US"/>
          </a:p>
        </p:txBody>
      </p:sp>
      <p:sp>
        <p:nvSpPr>
          <p:cNvPr id="18" name="Slide Number Placeholder 17"/>
          <p:cNvSpPr>
            <a:spLocks noGrp="1"/>
          </p:cNvSpPr>
          <p:nvPr>
            <p:ph type="sldNum" sz="quarter" idx="11"/>
          </p:nvPr>
        </p:nvSpPr>
        <p:spPr/>
        <p:txBody>
          <a:bodyPr rtlCol="0"/>
          <a:lstStyle/>
          <a:p>
            <a:fld id="{CB0E28D4-AA0D-4A14-A410-9168257739DA}"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FE510AE-DC11-4CA8-B288-FFB4AC0C0628}" type="datetimeFigureOut">
              <a:rPr lang="en-US" smtClean="0"/>
              <a:pPr/>
              <a:t>20-Feb-14</a:t>
            </a:fld>
            <a:endParaRPr lang="en-US"/>
          </a:p>
        </p:txBody>
      </p:sp>
      <p:sp>
        <p:nvSpPr>
          <p:cNvPr id="3" name="Footer Placeholder 2"/>
          <p:cNvSpPr>
            <a:spLocks noGrp="1"/>
          </p:cNvSpPr>
          <p:nvPr>
            <p:ph type="ftr" sz="quarter" idx="3"/>
          </p:nvPr>
        </p:nvSpPr>
        <p:spPr>
          <a:xfrm rot="5400000">
            <a:off x="6990187"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B0E28D4-AA0D-4A14-A410-9168257739D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Office_Word_Document2.docx"/><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2819400"/>
            <a:ext cx="5334000" cy="1219200"/>
          </a:xfrm>
        </p:spPr>
        <p:txBody>
          <a:bodyPr>
            <a:normAutofit/>
          </a:bodyPr>
          <a:lstStyle/>
          <a:p>
            <a:r>
              <a:rPr lang="en-US" sz="3600" dirty="0" err="1" smtClean="0"/>
              <a:t>Aakansha</a:t>
            </a:r>
            <a:r>
              <a:rPr lang="en-US" sz="3600" dirty="0" smtClean="0"/>
              <a:t> industries</a:t>
            </a:r>
            <a:endParaRPr lang="en-US" sz="3600" dirty="0"/>
          </a:p>
        </p:txBody>
      </p:sp>
      <p:sp>
        <p:nvSpPr>
          <p:cNvPr id="3" name="Text Placeholder 2"/>
          <p:cNvSpPr>
            <a:spLocks noGrp="1"/>
          </p:cNvSpPr>
          <p:nvPr>
            <p:ph type="body" idx="1"/>
          </p:nvPr>
        </p:nvSpPr>
        <p:spPr>
          <a:xfrm>
            <a:off x="2286000" y="5010150"/>
            <a:ext cx="6172200" cy="933450"/>
          </a:xfrm>
        </p:spPr>
        <p:txBody>
          <a:bodyPr>
            <a:normAutofit/>
          </a:bodyPr>
          <a:lstStyle/>
          <a:p>
            <a:r>
              <a:rPr lang="en-US" sz="2800" dirty="0" smtClean="0"/>
              <a:t>COMPANY PROFILE</a:t>
            </a:r>
            <a:endParaRPr lang="en-US" sz="2800" dirty="0"/>
          </a:p>
        </p:txBody>
      </p:sp>
      <p:pic>
        <p:nvPicPr>
          <p:cNvPr id="23554" name="Picture 2"/>
          <p:cNvPicPr>
            <a:picLocks noChangeAspect="1" noChangeArrowheads="1"/>
          </p:cNvPicPr>
          <p:nvPr/>
        </p:nvPicPr>
        <p:blipFill>
          <a:blip r:embed="rId2"/>
          <a:srcRect/>
          <a:stretch>
            <a:fillRect/>
          </a:stretch>
        </p:blipFill>
        <p:spPr bwMode="auto">
          <a:xfrm>
            <a:off x="2133600" y="2514600"/>
            <a:ext cx="1381125" cy="160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9" name="Object 5"/>
          <p:cNvGraphicFramePr>
            <a:graphicFrameLocks noChangeAspect="1"/>
          </p:cNvGraphicFramePr>
          <p:nvPr/>
        </p:nvGraphicFramePr>
        <p:xfrm>
          <a:off x="152400" y="533400"/>
          <a:ext cx="8991600" cy="6172200"/>
        </p:xfrm>
        <a:graphic>
          <a:graphicData uri="http://schemas.openxmlformats.org/presentationml/2006/ole">
            <p:oleObj spid="_x0000_s21509" name="Document" r:id="rId3" imgW="9521827" imgH="6887367" progId="Word.Document.12">
              <p:embed/>
            </p:oleObj>
          </a:graphicData>
        </a:graphic>
      </p:graphicFrame>
      <p:sp>
        <p:nvSpPr>
          <p:cNvPr id="4" name="TextBox 3"/>
          <p:cNvSpPr txBox="1"/>
          <p:nvPr/>
        </p:nvSpPr>
        <p:spPr>
          <a:xfrm>
            <a:off x="2971800" y="1"/>
            <a:ext cx="3429000" cy="523220"/>
          </a:xfrm>
          <a:prstGeom prst="rect">
            <a:avLst/>
          </a:prstGeom>
          <a:noFill/>
        </p:spPr>
        <p:txBody>
          <a:bodyPr wrap="square" rtlCol="0">
            <a:spAutoFit/>
          </a:bodyPr>
          <a:lstStyle/>
          <a:p>
            <a:pPr algn="ctr"/>
            <a:r>
              <a:rPr lang="en-US" sz="2800" dirty="0" smtClean="0">
                <a:solidFill>
                  <a:schemeClr val="tx2">
                    <a:lumMod val="75000"/>
                  </a:schemeClr>
                </a:solidFill>
                <a:latin typeface="+mj-lt"/>
                <a:cs typeface="Times New Roman" pitchFamily="18" charset="0"/>
              </a:rPr>
              <a:t>PLANT LAYOUT</a:t>
            </a:r>
            <a:endParaRPr lang="en-US" sz="2800" dirty="0">
              <a:solidFill>
                <a:schemeClr val="tx2">
                  <a:lumMod val="75000"/>
                </a:schemeClr>
              </a:solidFill>
              <a:latin typeface="+mj-lt"/>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ctr"/>
            <a:r>
              <a:rPr lang="en-US" dirty="0" smtClean="0">
                <a:solidFill>
                  <a:schemeClr val="tx2">
                    <a:lumMod val="50000"/>
                  </a:schemeClr>
                </a:solidFill>
              </a:rPr>
              <a:t>QUALITY POLICY</a:t>
            </a:r>
            <a:endParaRPr lang="en-IN" dirty="0" smtClean="0">
              <a:solidFill>
                <a:schemeClr val="tx2">
                  <a:lumMod val="50000"/>
                </a:schemeClr>
              </a:solidFill>
            </a:endParaRPr>
          </a:p>
        </p:txBody>
      </p:sp>
      <p:sp>
        <p:nvSpPr>
          <p:cNvPr id="13315" name="Content Placeholder 2"/>
          <p:cNvSpPr>
            <a:spLocks noGrp="1"/>
          </p:cNvSpPr>
          <p:nvPr>
            <p:ph sz="quarter" idx="1"/>
          </p:nvPr>
        </p:nvSpPr>
        <p:spPr>
          <a:xfrm>
            <a:off x="457200" y="1981200"/>
            <a:ext cx="8229600" cy="4495800"/>
          </a:xfrm>
        </p:spPr>
        <p:txBody>
          <a:bodyPr>
            <a:normAutofit/>
          </a:bodyPr>
          <a:lstStyle/>
          <a:p>
            <a:r>
              <a:rPr lang="en-US" sz="2800" dirty="0" smtClean="0"/>
              <a:t> We are committed to manufacture and supply world class Fabricated &amp; Machined components as per customer requirement. </a:t>
            </a:r>
            <a:endParaRPr lang="en-IN" sz="2800" dirty="0" smtClean="0">
              <a:latin typeface="Bookman Old Style" pitchFamily="18" charset="0"/>
            </a:endParaRPr>
          </a:p>
          <a:p>
            <a:r>
              <a:rPr lang="en-US" sz="2800" dirty="0" smtClean="0"/>
              <a:t>To achieve total customer satisfaction, we shall continually improve -</a:t>
            </a:r>
          </a:p>
          <a:p>
            <a:pPr lvl="5"/>
            <a:r>
              <a:rPr lang="en-US" sz="2400" dirty="0" smtClean="0"/>
              <a:t>Product Quality</a:t>
            </a:r>
          </a:p>
          <a:p>
            <a:pPr lvl="5"/>
            <a:r>
              <a:rPr lang="en-US" sz="2400" dirty="0" smtClean="0"/>
              <a:t>Skill of employees</a:t>
            </a:r>
          </a:p>
          <a:p>
            <a:pPr lvl="5"/>
            <a:r>
              <a:rPr lang="en-US" sz="2400" dirty="0" smtClean="0">
                <a:solidFill>
                  <a:schemeClr val="tx1">
                    <a:tint val="85000"/>
                  </a:schemeClr>
                </a:solidFill>
              </a:rPr>
              <a:t>On Time Delivery</a:t>
            </a:r>
          </a:p>
          <a:p>
            <a:pPr lvl="5"/>
            <a:r>
              <a:rPr lang="en-US" sz="2400" dirty="0" smtClean="0"/>
              <a:t>Quality Management System </a:t>
            </a:r>
          </a:p>
          <a:p>
            <a:pPr>
              <a:buFont typeface="Wingdings 2" pitchFamily="18" charset="2"/>
              <a:buNone/>
            </a:pPr>
            <a:endParaRPr lang="en-IN" sz="2800" dirty="0" smtClean="0">
              <a:latin typeface="Bookman Old Style"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304800" y="0"/>
            <a:ext cx="8229600" cy="714375"/>
          </a:xfrm>
        </p:spPr>
        <p:txBody>
          <a:bodyPr>
            <a:normAutofit/>
          </a:bodyPr>
          <a:lstStyle/>
          <a:p>
            <a:pPr algn="ctr"/>
            <a:r>
              <a:rPr lang="en-IN" dirty="0" smtClean="0">
                <a:solidFill>
                  <a:schemeClr val="tx2">
                    <a:lumMod val="50000"/>
                  </a:schemeClr>
                </a:solidFill>
              </a:rPr>
              <a:t>MANUFACTURING FACILITIES</a:t>
            </a:r>
            <a:endParaRPr lang="en-US" dirty="0" smtClean="0">
              <a:solidFill>
                <a:schemeClr val="tx2">
                  <a:lumMod val="50000"/>
                </a:schemeClr>
              </a:solidFill>
            </a:endParaRPr>
          </a:p>
        </p:txBody>
      </p:sp>
      <p:graphicFrame>
        <p:nvGraphicFramePr>
          <p:cNvPr id="4" name="Table 3"/>
          <p:cNvGraphicFramePr>
            <a:graphicFrameLocks noGrp="1"/>
          </p:cNvGraphicFramePr>
          <p:nvPr/>
        </p:nvGraphicFramePr>
        <p:xfrm>
          <a:off x="304800" y="685801"/>
          <a:ext cx="7772400" cy="6082558"/>
        </p:xfrm>
        <a:graphic>
          <a:graphicData uri="http://schemas.openxmlformats.org/drawingml/2006/table">
            <a:tbl>
              <a:tblPr>
                <a:tableStyleId>{3C2FFA5D-87B4-456A-9821-1D502468CF0F}</a:tableStyleId>
              </a:tblPr>
              <a:tblGrid>
                <a:gridCol w="4513006"/>
                <a:gridCol w="3259394"/>
              </a:tblGrid>
              <a:tr h="344519">
                <a:tc>
                  <a:txBody>
                    <a:bodyPr/>
                    <a:lstStyle/>
                    <a:p>
                      <a:pPr marL="0" marR="0" algn="ctr">
                        <a:spcBef>
                          <a:spcPts val="0"/>
                        </a:spcBef>
                        <a:spcAft>
                          <a:spcPts val="0"/>
                        </a:spcAft>
                      </a:pPr>
                      <a:r>
                        <a:rPr kumimoji="0" lang="en-US" sz="1600" kern="1200" dirty="0"/>
                        <a:t>Machine Name &amp; Make</a:t>
                      </a:r>
                      <a:endParaRPr kumimoji="0" lang="en-US" sz="1600" kern="1200" dirty="0">
                        <a:solidFill>
                          <a:schemeClr val="tx1"/>
                        </a:solidFill>
                        <a:latin typeface="+mn-lt"/>
                        <a:ea typeface="+mn-ea"/>
                        <a:cs typeface="+mn-cs"/>
                      </a:endParaRPr>
                    </a:p>
                  </a:txBody>
                  <a:tcPr marL="46115" marR="46115" marT="0" marB="0" anchor="ctr"/>
                </a:tc>
                <a:tc>
                  <a:txBody>
                    <a:bodyPr/>
                    <a:lstStyle/>
                    <a:p>
                      <a:pPr marL="0" marR="0" algn="ctr">
                        <a:spcBef>
                          <a:spcPts val="0"/>
                        </a:spcBef>
                        <a:spcAft>
                          <a:spcPts val="0"/>
                        </a:spcAft>
                      </a:pPr>
                      <a:r>
                        <a:rPr kumimoji="0" lang="en-US" sz="1600" kern="1200" dirty="0"/>
                        <a:t>Capacity</a:t>
                      </a:r>
                      <a:endParaRPr kumimoji="0" lang="en-US" sz="1600" kern="1200" dirty="0">
                        <a:solidFill>
                          <a:schemeClr val="tx1"/>
                        </a:solidFill>
                        <a:latin typeface="+mn-lt"/>
                        <a:ea typeface="+mn-ea"/>
                        <a:cs typeface="+mn-cs"/>
                      </a:endParaRPr>
                    </a:p>
                  </a:txBody>
                  <a:tcPr marL="46115" marR="46115" marT="0" marB="0" anchor="ctr"/>
                </a:tc>
              </a:tr>
              <a:tr h="661752">
                <a:tc>
                  <a:txBody>
                    <a:bodyPr/>
                    <a:lstStyle/>
                    <a:p>
                      <a:pPr marL="0" marR="0" algn="l">
                        <a:spcBef>
                          <a:spcPts val="0"/>
                        </a:spcBef>
                        <a:spcAft>
                          <a:spcPts val="0"/>
                        </a:spcAft>
                      </a:pPr>
                      <a:r>
                        <a:rPr kumimoji="0" lang="en-US" sz="1600" kern="1200" dirty="0"/>
                        <a:t>Horizontal Boring Machine</a:t>
                      </a:r>
                    </a:p>
                    <a:p>
                      <a:pPr marL="0" marR="0" algn="l">
                        <a:spcBef>
                          <a:spcPts val="0"/>
                        </a:spcBef>
                        <a:spcAft>
                          <a:spcPts val="0"/>
                        </a:spcAft>
                      </a:pPr>
                      <a:r>
                        <a:rPr kumimoji="0" lang="en-US" sz="1600" kern="1200" dirty="0"/>
                        <a:t>WMW</a:t>
                      </a:r>
                      <a:endParaRPr kumimoji="0" lang="en-US" sz="1600" kern="1200" dirty="0">
                        <a:solidFill>
                          <a:schemeClr val="tx1"/>
                        </a:solidFill>
                        <a:latin typeface="+mn-lt"/>
                        <a:ea typeface="+mn-ea"/>
                        <a:cs typeface="+mn-cs"/>
                      </a:endParaRPr>
                    </a:p>
                  </a:txBody>
                  <a:tcPr marL="46115" marR="46115" marT="0" marB="0" anchor="ctr"/>
                </a:tc>
                <a:tc>
                  <a:txBody>
                    <a:bodyPr/>
                    <a:lstStyle/>
                    <a:p>
                      <a:pPr marL="0" marR="0" algn="l">
                        <a:spcBef>
                          <a:spcPts val="0"/>
                        </a:spcBef>
                        <a:spcAft>
                          <a:spcPts val="0"/>
                        </a:spcAft>
                      </a:pPr>
                      <a:r>
                        <a:rPr kumimoji="0" lang="en-US" sz="1600" kern="1200" dirty="0"/>
                        <a:t>1400 X 1600 mm Table</a:t>
                      </a:r>
                    </a:p>
                    <a:p>
                      <a:pPr marL="0" marR="0" algn="l">
                        <a:spcBef>
                          <a:spcPts val="0"/>
                        </a:spcBef>
                        <a:spcAft>
                          <a:spcPts val="0"/>
                        </a:spcAft>
                      </a:pPr>
                      <a:r>
                        <a:rPr kumimoji="0" lang="en-US" sz="1600" kern="1200" dirty="0"/>
                        <a:t>130 mm Spindle </a:t>
                      </a:r>
                      <a:endParaRPr kumimoji="0" lang="en-US" sz="1600" kern="1200" dirty="0">
                        <a:solidFill>
                          <a:schemeClr val="tx1"/>
                        </a:solidFill>
                        <a:latin typeface="+mn-lt"/>
                        <a:ea typeface="+mn-ea"/>
                        <a:cs typeface="+mn-cs"/>
                      </a:endParaRPr>
                    </a:p>
                  </a:txBody>
                  <a:tcPr marL="46115" marR="46115" marT="0" marB="0" anchor="ctr"/>
                </a:tc>
              </a:tr>
              <a:tr h="661752">
                <a:tc>
                  <a:txBody>
                    <a:bodyPr/>
                    <a:lstStyle/>
                    <a:p>
                      <a:pPr marL="0" marR="0" algn="l">
                        <a:spcBef>
                          <a:spcPts val="0"/>
                        </a:spcBef>
                        <a:spcAft>
                          <a:spcPts val="0"/>
                        </a:spcAft>
                      </a:pPr>
                      <a:r>
                        <a:rPr kumimoji="0" lang="en-US" sz="1600" kern="1200" dirty="0"/>
                        <a:t>Horizontal Boring Machine</a:t>
                      </a:r>
                    </a:p>
                    <a:p>
                      <a:pPr marL="0" marR="0" algn="l">
                        <a:spcBef>
                          <a:spcPts val="0"/>
                        </a:spcBef>
                        <a:spcAft>
                          <a:spcPts val="0"/>
                        </a:spcAft>
                      </a:pPr>
                      <a:r>
                        <a:rPr kumimoji="0" lang="en-US" sz="1600" kern="1200" dirty="0"/>
                        <a:t>Titan</a:t>
                      </a:r>
                      <a:endParaRPr kumimoji="0" lang="en-US" sz="1600" kern="1200" dirty="0">
                        <a:solidFill>
                          <a:schemeClr val="tx1"/>
                        </a:solidFill>
                        <a:latin typeface="+mn-lt"/>
                        <a:ea typeface="+mn-ea"/>
                        <a:cs typeface="+mn-cs"/>
                      </a:endParaRPr>
                    </a:p>
                  </a:txBody>
                  <a:tcPr marL="46115" marR="46115" marT="0" marB="0" anchor="ctr"/>
                </a:tc>
                <a:tc>
                  <a:txBody>
                    <a:bodyPr/>
                    <a:lstStyle/>
                    <a:p>
                      <a:pPr marL="0" marR="0" algn="l">
                        <a:spcBef>
                          <a:spcPts val="0"/>
                        </a:spcBef>
                        <a:spcAft>
                          <a:spcPts val="0"/>
                        </a:spcAft>
                      </a:pPr>
                      <a:r>
                        <a:rPr kumimoji="0" lang="en-US" sz="1600" kern="1200" dirty="0"/>
                        <a:t>1220 X 1520 mm Table</a:t>
                      </a:r>
                    </a:p>
                    <a:p>
                      <a:pPr marL="0" marR="0" algn="l">
                        <a:spcBef>
                          <a:spcPts val="0"/>
                        </a:spcBef>
                        <a:spcAft>
                          <a:spcPts val="0"/>
                        </a:spcAft>
                      </a:pPr>
                      <a:r>
                        <a:rPr kumimoji="0" lang="en-US" sz="1600" kern="1200" dirty="0"/>
                        <a:t>100 mm Spindle </a:t>
                      </a:r>
                      <a:endParaRPr kumimoji="0" lang="en-US" sz="1600" kern="1200" dirty="0">
                        <a:solidFill>
                          <a:schemeClr val="tx1"/>
                        </a:solidFill>
                        <a:latin typeface="+mn-lt"/>
                        <a:ea typeface="+mn-ea"/>
                        <a:cs typeface="+mn-cs"/>
                      </a:endParaRPr>
                    </a:p>
                  </a:txBody>
                  <a:tcPr marL="46115" marR="46115" marT="0" marB="0" anchor="ctr"/>
                </a:tc>
              </a:tr>
              <a:tr h="661752">
                <a:tc>
                  <a:txBody>
                    <a:bodyPr/>
                    <a:lstStyle/>
                    <a:p>
                      <a:pPr marL="0" marR="0" algn="l">
                        <a:spcBef>
                          <a:spcPts val="0"/>
                        </a:spcBef>
                        <a:spcAft>
                          <a:spcPts val="0"/>
                        </a:spcAft>
                      </a:pPr>
                      <a:r>
                        <a:rPr kumimoji="0" lang="en-US" sz="1600" kern="1200" dirty="0"/>
                        <a:t>Horizontal Boring Machine</a:t>
                      </a:r>
                    </a:p>
                    <a:p>
                      <a:pPr marL="0" marR="0" algn="l">
                        <a:spcBef>
                          <a:spcPts val="0"/>
                        </a:spcBef>
                        <a:spcAft>
                          <a:spcPts val="0"/>
                        </a:spcAft>
                      </a:pPr>
                      <a:r>
                        <a:rPr kumimoji="0" lang="en-US" sz="1600" kern="1200" dirty="0" err="1"/>
                        <a:t>Cornac</a:t>
                      </a:r>
                      <a:endParaRPr kumimoji="0" lang="en-US" sz="1600" kern="1200" dirty="0">
                        <a:solidFill>
                          <a:schemeClr val="tx1"/>
                        </a:solidFill>
                        <a:latin typeface="+mn-lt"/>
                        <a:ea typeface="+mn-ea"/>
                        <a:cs typeface="+mn-cs"/>
                      </a:endParaRPr>
                    </a:p>
                  </a:txBody>
                  <a:tcPr marL="46115" marR="46115" marT="0" marB="0" anchor="ctr"/>
                </a:tc>
                <a:tc>
                  <a:txBody>
                    <a:bodyPr/>
                    <a:lstStyle/>
                    <a:p>
                      <a:pPr marL="0" marR="0" algn="l">
                        <a:spcBef>
                          <a:spcPts val="0"/>
                        </a:spcBef>
                        <a:spcAft>
                          <a:spcPts val="0"/>
                        </a:spcAft>
                      </a:pPr>
                      <a:r>
                        <a:rPr kumimoji="0" lang="en-US" sz="1600" kern="1200" dirty="0"/>
                        <a:t>1200 X 1200 mm Table</a:t>
                      </a:r>
                    </a:p>
                    <a:p>
                      <a:pPr marL="0" marR="0" algn="l">
                        <a:spcBef>
                          <a:spcPts val="0"/>
                        </a:spcBef>
                        <a:spcAft>
                          <a:spcPts val="0"/>
                        </a:spcAft>
                      </a:pPr>
                      <a:r>
                        <a:rPr kumimoji="0" lang="en-US" sz="1600" kern="1200" dirty="0"/>
                        <a:t>90 mm Spindle </a:t>
                      </a:r>
                      <a:endParaRPr kumimoji="0" lang="en-US" sz="1600" kern="1200" dirty="0">
                        <a:solidFill>
                          <a:schemeClr val="tx1"/>
                        </a:solidFill>
                        <a:latin typeface="+mn-lt"/>
                        <a:ea typeface="+mn-ea"/>
                        <a:cs typeface="+mn-cs"/>
                      </a:endParaRPr>
                    </a:p>
                  </a:txBody>
                  <a:tcPr marL="46115" marR="46115" marT="0" marB="0" anchor="ctr"/>
                </a:tc>
              </a:tr>
              <a:tr h="467829">
                <a:tc>
                  <a:txBody>
                    <a:bodyPr/>
                    <a:lstStyle/>
                    <a:p>
                      <a:pPr marL="0" marR="0" algn="l">
                        <a:spcBef>
                          <a:spcPts val="0"/>
                        </a:spcBef>
                        <a:spcAft>
                          <a:spcPts val="0"/>
                        </a:spcAft>
                      </a:pPr>
                      <a:r>
                        <a:rPr kumimoji="0" lang="en-US" sz="1600" kern="1200" dirty="0"/>
                        <a:t>Center Lathe</a:t>
                      </a:r>
                    </a:p>
                    <a:p>
                      <a:pPr marL="0" marR="0" algn="l">
                        <a:spcBef>
                          <a:spcPts val="0"/>
                        </a:spcBef>
                        <a:spcAft>
                          <a:spcPts val="0"/>
                        </a:spcAft>
                      </a:pPr>
                      <a:r>
                        <a:rPr kumimoji="0" lang="en-US" sz="1600" kern="1200" dirty="0" err="1"/>
                        <a:t>Rajendra</a:t>
                      </a:r>
                      <a:endParaRPr kumimoji="0" lang="en-US" sz="1600" kern="1200" dirty="0">
                        <a:solidFill>
                          <a:schemeClr val="tx1"/>
                        </a:solidFill>
                        <a:latin typeface="+mn-lt"/>
                        <a:ea typeface="+mn-ea"/>
                        <a:cs typeface="+mn-cs"/>
                      </a:endParaRPr>
                    </a:p>
                  </a:txBody>
                  <a:tcPr marL="46115" marR="46115" marT="0" marB="0" anchor="ctr"/>
                </a:tc>
                <a:tc>
                  <a:txBody>
                    <a:bodyPr/>
                    <a:lstStyle/>
                    <a:p>
                      <a:pPr marL="0" marR="0" algn="l">
                        <a:spcBef>
                          <a:spcPts val="0"/>
                        </a:spcBef>
                        <a:spcAft>
                          <a:spcPts val="0"/>
                        </a:spcAft>
                      </a:pPr>
                      <a:r>
                        <a:rPr kumimoji="0" lang="en-US" sz="1600" kern="1200" dirty="0"/>
                        <a:t>16 Feet</a:t>
                      </a:r>
                    </a:p>
                    <a:p>
                      <a:pPr marL="0" marR="0" algn="l">
                        <a:spcBef>
                          <a:spcPts val="0"/>
                        </a:spcBef>
                        <a:spcAft>
                          <a:spcPts val="0"/>
                        </a:spcAft>
                      </a:pPr>
                      <a:r>
                        <a:rPr kumimoji="0" lang="en-US" sz="1600" kern="1200" dirty="0"/>
                        <a:t>36” Chuck</a:t>
                      </a:r>
                      <a:endParaRPr kumimoji="0" lang="en-US" sz="1600" kern="1200" dirty="0">
                        <a:solidFill>
                          <a:schemeClr val="tx1"/>
                        </a:solidFill>
                        <a:latin typeface="+mn-lt"/>
                        <a:ea typeface="+mn-ea"/>
                        <a:cs typeface="+mn-cs"/>
                      </a:endParaRPr>
                    </a:p>
                  </a:txBody>
                  <a:tcPr marL="46115" marR="46115" marT="0" marB="0" anchor="ctr"/>
                </a:tc>
              </a:tr>
              <a:tr h="467829">
                <a:tc>
                  <a:txBody>
                    <a:bodyPr/>
                    <a:lstStyle/>
                    <a:p>
                      <a:pPr marL="0" marR="0" algn="l">
                        <a:spcBef>
                          <a:spcPts val="0"/>
                        </a:spcBef>
                        <a:spcAft>
                          <a:spcPts val="0"/>
                        </a:spcAft>
                      </a:pPr>
                      <a:r>
                        <a:rPr kumimoji="0" lang="en-US" sz="1600" kern="1200" dirty="0"/>
                        <a:t>Center Lathe</a:t>
                      </a:r>
                    </a:p>
                    <a:p>
                      <a:pPr marL="0" marR="0" algn="l">
                        <a:spcBef>
                          <a:spcPts val="0"/>
                        </a:spcBef>
                        <a:spcAft>
                          <a:spcPts val="0"/>
                        </a:spcAft>
                      </a:pPr>
                      <a:r>
                        <a:rPr kumimoji="0" lang="en-US" sz="1600" kern="1200" dirty="0" err="1"/>
                        <a:t>Rajendra</a:t>
                      </a:r>
                      <a:endParaRPr kumimoji="0" lang="en-US" sz="1600" kern="1200" dirty="0">
                        <a:solidFill>
                          <a:schemeClr val="tx1"/>
                        </a:solidFill>
                        <a:latin typeface="+mn-lt"/>
                        <a:ea typeface="+mn-ea"/>
                        <a:cs typeface="+mn-cs"/>
                      </a:endParaRPr>
                    </a:p>
                  </a:txBody>
                  <a:tcPr marL="46115" marR="46115" marT="0" marB="0" anchor="ctr"/>
                </a:tc>
                <a:tc>
                  <a:txBody>
                    <a:bodyPr/>
                    <a:lstStyle/>
                    <a:p>
                      <a:pPr marL="0" marR="0" algn="l">
                        <a:spcBef>
                          <a:spcPts val="0"/>
                        </a:spcBef>
                        <a:spcAft>
                          <a:spcPts val="0"/>
                        </a:spcAft>
                      </a:pPr>
                      <a:r>
                        <a:rPr kumimoji="0" lang="en-US" sz="1600" kern="1200" dirty="0"/>
                        <a:t>16 Feet</a:t>
                      </a:r>
                    </a:p>
                    <a:p>
                      <a:pPr marL="0" marR="0" algn="l">
                        <a:spcBef>
                          <a:spcPts val="0"/>
                        </a:spcBef>
                        <a:spcAft>
                          <a:spcPts val="0"/>
                        </a:spcAft>
                      </a:pPr>
                      <a:r>
                        <a:rPr kumimoji="0" lang="en-US" sz="1600" kern="1200" dirty="0"/>
                        <a:t>36” Chuck</a:t>
                      </a:r>
                      <a:endParaRPr kumimoji="0" lang="en-US" sz="1600" kern="1200" dirty="0">
                        <a:solidFill>
                          <a:schemeClr val="tx1"/>
                        </a:solidFill>
                        <a:latin typeface="+mn-lt"/>
                        <a:ea typeface="+mn-ea"/>
                        <a:cs typeface="+mn-cs"/>
                      </a:endParaRPr>
                    </a:p>
                  </a:txBody>
                  <a:tcPr marL="46115" marR="46115" marT="0" marB="0" anchor="ctr"/>
                </a:tc>
              </a:tr>
              <a:tr h="467829">
                <a:tc>
                  <a:txBody>
                    <a:bodyPr/>
                    <a:lstStyle/>
                    <a:p>
                      <a:pPr marL="0" marR="0" algn="l">
                        <a:spcBef>
                          <a:spcPts val="0"/>
                        </a:spcBef>
                        <a:spcAft>
                          <a:spcPts val="0"/>
                        </a:spcAft>
                      </a:pPr>
                      <a:r>
                        <a:rPr kumimoji="0" lang="en-US" sz="1600" kern="1200" dirty="0"/>
                        <a:t>Center Lathe</a:t>
                      </a:r>
                    </a:p>
                    <a:p>
                      <a:pPr marL="0" marR="0" algn="l">
                        <a:spcBef>
                          <a:spcPts val="0"/>
                        </a:spcBef>
                        <a:spcAft>
                          <a:spcPts val="0"/>
                        </a:spcAft>
                      </a:pPr>
                      <a:r>
                        <a:rPr kumimoji="0" lang="en-US" sz="1600" kern="1200" dirty="0" err="1"/>
                        <a:t>Rajendra</a:t>
                      </a:r>
                      <a:endParaRPr kumimoji="0" lang="en-US" sz="1600" kern="1200" dirty="0">
                        <a:solidFill>
                          <a:schemeClr val="tx1"/>
                        </a:solidFill>
                        <a:latin typeface="+mn-lt"/>
                        <a:ea typeface="+mn-ea"/>
                        <a:cs typeface="+mn-cs"/>
                      </a:endParaRPr>
                    </a:p>
                  </a:txBody>
                  <a:tcPr marL="46115" marR="46115" marT="0" marB="0" anchor="ctr"/>
                </a:tc>
                <a:tc>
                  <a:txBody>
                    <a:bodyPr/>
                    <a:lstStyle/>
                    <a:p>
                      <a:pPr marL="0" marR="0" algn="l">
                        <a:spcBef>
                          <a:spcPts val="0"/>
                        </a:spcBef>
                        <a:spcAft>
                          <a:spcPts val="0"/>
                        </a:spcAft>
                      </a:pPr>
                      <a:r>
                        <a:rPr kumimoji="0" lang="en-US" sz="1600" kern="1200" dirty="0"/>
                        <a:t>16 Feet</a:t>
                      </a:r>
                    </a:p>
                    <a:p>
                      <a:pPr marL="0" marR="0" algn="l">
                        <a:spcBef>
                          <a:spcPts val="0"/>
                        </a:spcBef>
                        <a:spcAft>
                          <a:spcPts val="0"/>
                        </a:spcAft>
                      </a:pPr>
                      <a:r>
                        <a:rPr kumimoji="0" lang="en-US" sz="1600" kern="1200" dirty="0"/>
                        <a:t>36” Chuck</a:t>
                      </a:r>
                      <a:endParaRPr kumimoji="0" lang="en-US" sz="1600" kern="1200" dirty="0">
                        <a:solidFill>
                          <a:schemeClr val="tx1"/>
                        </a:solidFill>
                        <a:latin typeface="+mn-lt"/>
                        <a:ea typeface="+mn-ea"/>
                        <a:cs typeface="+mn-cs"/>
                      </a:endParaRPr>
                    </a:p>
                  </a:txBody>
                  <a:tcPr marL="46115" marR="46115" marT="0" marB="0" anchor="ctr"/>
                </a:tc>
              </a:tr>
              <a:tr h="467829">
                <a:tc>
                  <a:txBody>
                    <a:bodyPr/>
                    <a:lstStyle/>
                    <a:p>
                      <a:pPr marL="0" marR="0" algn="l">
                        <a:spcBef>
                          <a:spcPts val="0"/>
                        </a:spcBef>
                        <a:spcAft>
                          <a:spcPts val="0"/>
                        </a:spcAft>
                      </a:pPr>
                      <a:r>
                        <a:rPr kumimoji="0" lang="en-US" sz="1600" kern="1200" dirty="0" smtClean="0"/>
                        <a:t>Center Lathe</a:t>
                      </a:r>
                    </a:p>
                    <a:p>
                      <a:pPr marL="0" marR="0" algn="l">
                        <a:spcBef>
                          <a:spcPts val="0"/>
                        </a:spcBef>
                        <a:spcAft>
                          <a:spcPts val="0"/>
                        </a:spcAft>
                      </a:pPr>
                      <a:r>
                        <a:rPr kumimoji="0" lang="en-US" sz="1600" kern="1200" dirty="0" smtClean="0"/>
                        <a:t>Perfect</a:t>
                      </a:r>
                      <a:endParaRPr kumimoji="0" lang="en-US" sz="1600" kern="1200" dirty="0" smtClean="0">
                        <a:solidFill>
                          <a:schemeClr val="tx1"/>
                        </a:solidFill>
                        <a:latin typeface="+mn-lt"/>
                        <a:ea typeface="+mn-ea"/>
                        <a:cs typeface="+mn-cs"/>
                      </a:endParaRPr>
                    </a:p>
                  </a:txBody>
                  <a:tcPr marL="46115" marR="46115" marT="0" marB="0" anchor="ctr"/>
                </a:tc>
                <a:tc>
                  <a:txBody>
                    <a:bodyPr/>
                    <a:lstStyle/>
                    <a:p>
                      <a:pPr marL="0" marR="0" algn="l">
                        <a:spcBef>
                          <a:spcPts val="0"/>
                        </a:spcBef>
                        <a:spcAft>
                          <a:spcPts val="0"/>
                        </a:spcAft>
                      </a:pPr>
                      <a:r>
                        <a:rPr kumimoji="0" lang="en-US" sz="1600" kern="1200" dirty="0" smtClean="0"/>
                        <a:t>12 Feet</a:t>
                      </a:r>
                    </a:p>
                    <a:p>
                      <a:pPr marL="0" marR="0" algn="l">
                        <a:spcBef>
                          <a:spcPts val="0"/>
                        </a:spcBef>
                        <a:spcAft>
                          <a:spcPts val="0"/>
                        </a:spcAft>
                      </a:pPr>
                      <a:r>
                        <a:rPr kumimoji="0" lang="en-US" sz="1600" kern="1200" dirty="0" smtClean="0"/>
                        <a:t>18” Chuck</a:t>
                      </a:r>
                      <a:endParaRPr kumimoji="0" lang="en-US" sz="1600" kern="1200" dirty="0" smtClean="0">
                        <a:solidFill>
                          <a:schemeClr val="tx1"/>
                        </a:solidFill>
                        <a:latin typeface="+mn-lt"/>
                        <a:ea typeface="+mn-ea"/>
                        <a:cs typeface="+mn-cs"/>
                      </a:endParaRPr>
                    </a:p>
                  </a:txBody>
                  <a:tcPr marL="46115" marR="46115" marT="0" marB="0" anchor="ctr"/>
                </a:tc>
              </a:tr>
              <a:tr h="467829">
                <a:tc>
                  <a:txBody>
                    <a:bodyPr/>
                    <a:lstStyle/>
                    <a:p>
                      <a:pPr marL="0" marR="0" algn="l">
                        <a:spcBef>
                          <a:spcPts val="0"/>
                        </a:spcBef>
                        <a:spcAft>
                          <a:spcPts val="0"/>
                        </a:spcAft>
                      </a:pPr>
                      <a:r>
                        <a:rPr kumimoji="0" lang="en-US" sz="1600" kern="1200" dirty="0"/>
                        <a:t>Radial Drill Machine</a:t>
                      </a:r>
                    </a:p>
                    <a:p>
                      <a:pPr marL="0" marR="0" algn="l">
                        <a:spcBef>
                          <a:spcPts val="0"/>
                        </a:spcBef>
                        <a:spcAft>
                          <a:spcPts val="0"/>
                        </a:spcAft>
                      </a:pPr>
                      <a:r>
                        <a:rPr kumimoji="0" lang="en-US" sz="1600" kern="1200" dirty="0"/>
                        <a:t>SCPEL, </a:t>
                      </a:r>
                      <a:r>
                        <a:rPr kumimoji="0" lang="en-US" sz="1600" kern="1200" dirty="0" err="1"/>
                        <a:t>Hungery</a:t>
                      </a:r>
                      <a:endParaRPr kumimoji="0" lang="en-US" sz="1600" kern="1200" dirty="0">
                        <a:solidFill>
                          <a:schemeClr val="tx1"/>
                        </a:solidFill>
                        <a:latin typeface="+mn-lt"/>
                        <a:ea typeface="+mn-ea"/>
                        <a:cs typeface="+mn-cs"/>
                      </a:endParaRPr>
                    </a:p>
                  </a:txBody>
                  <a:tcPr marL="46115" marR="46115" marT="0" marB="0" anchor="ctr"/>
                </a:tc>
                <a:tc>
                  <a:txBody>
                    <a:bodyPr/>
                    <a:lstStyle/>
                    <a:p>
                      <a:pPr marL="0" marR="0" algn="l">
                        <a:spcBef>
                          <a:spcPts val="0"/>
                        </a:spcBef>
                        <a:spcAft>
                          <a:spcPts val="0"/>
                        </a:spcAft>
                      </a:pPr>
                      <a:r>
                        <a:rPr kumimoji="0" lang="en-US" sz="1600" kern="1200" dirty="0"/>
                        <a:t>75 mm</a:t>
                      </a:r>
                      <a:endParaRPr kumimoji="0" lang="en-US" sz="1600" kern="1200" dirty="0">
                        <a:solidFill>
                          <a:schemeClr val="tx1"/>
                        </a:solidFill>
                        <a:latin typeface="+mn-lt"/>
                        <a:ea typeface="+mn-ea"/>
                        <a:cs typeface="+mn-cs"/>
                      </a:endParaRPr>
                    </a:p>
                  </a:txBody>
                  <a:tcPr marL="46115" marR="46115" marT="0" marB="0" anchor="ctr"/>
                </a:tc>
              </a:tr>
              <a:tr h="467829">
                <a:tc>
                  <a:txBody>
                    <a:bodyPr/>
                    <a:lstStyle/>
                    <a:p>
                      <a:pPr marL="0" marR="0" algn="l">
                        <a:spcBef>
                          <a:spcPts val="0"/>
                        </a:spcBef>
                        <a:spcAft>
                          <a:spcPts val="0"/>
                        </a:spcAft>
                      </a:pPr>
                      <a:r>
                        <a:rPr kumimoji="0" lang="en-US" sz="1600" kern="1200" dirty="0"/>
                        <a:t>Radial Drill Machine</a:t>
                      </a:r>
                    </a:p>
                    <a:p>
                      <a:pPr marL="0" marR="0" algn="l">
                        <a:spcBef>
                          <a:spcPts val="0"/>
                        </a:spcBef>
                        <a:spcAft>
                          <a:spcPts val="0"/>
                        </a:spcAft>
                      </a:pPr>
                      <a:r>
                        <a:rPr kumimoji="0" lang="en-US" sz="1600" kern="1200" dirty="0"/>
                        <a:t>VR4</a:t>
                      </a:r>
                      <a:endParaRPr kumimoji="0" lang="en-US" sz="1600" kern="1200" dirty="0">
                        <a:solidFill>
                          <a:schemeClr val="tx1"/>
                        </a:solidFill>
                        <a:latin typeface="+mn-lt"/>
                        <a:ea typeface="+mn-ea"/>
                        <a:cs typeface="+mn-cs"/>
                      </a:endParaRPr>
                    </a:p>
                  </a:txBody>
                  <a:tcPr marL="46115" marR="46115" marT="0" marB="0" anchor="ctr"/>
                </a:tc>
                <a:tc>
                  <a:txBody>
                    <a:bodyPr/>
                    <a:lstStyle/>
                    <a:p>
                      <a:pPr marL="0" marR="0" algn="l">
                        <a:spcBef>
                          <a:spcPts val="0"/>
                        </a:spcBef>
                        <a:spcAft>
                          <a:spcPts val="0"/>
                        </a:spcAft>
                      </a:pPr>
                      <a:r>
                        <a:rPr kumimoji="0" lang="en-US" sz="1600" kern="1200" dirty="0"/>
                        <a:t>50 mm</a:t>
                      </a:r>
                      <a:endParaRPr kumimoji="0" lang="en-US" sz="1600" kern="1200" dirty="0">
                        <a:solidFill>
                          <a:schemeClr val="tx1"/>
                        </a:solidFill>
                        <a:latin typeface="+mn-lt"/>
                        <a:ea typeface="+mn-ea"/>
                        <a:cs typeface="+mn-cs"/>
                      </a:endParaRPr>
                    </a:p>
                  </a:txBody>
                  <a:tcPr marL="46115" marR="46115" marT="0" marB="0" anchor="ctr"/>
                </a:tc>
              </a:tr>
              <a:tr h="339023">
                <a:tc>
                  <a:txBody>
                    <a:bodyPr/>
                    <a:lstStyle/>
                    <a:p>
                      <a:pPr marL="0" marR="0" algn="l">
                        <a:spcBef>
                          <a:spcPts val="0"/>
                        </a:spcBef>
                        <a:spcAft>
                          <a:spcPts val="0"/>
                        </a:spcAft>
                      </a:pPr>
                      <a:r>
                        <a:rPr kumimoji="0" lang="en-US" sz="1600" kern="1200" dirty="0"/>
                        <a:t>Radial Drill Machine</a:t>
                      </a:r>
                      <a:endParaRPr kumimoji="0" lang="en-US" sz="1600" kern="1200" dirty="0">
                        <a:solidFill>
                          <a:schemeClr val="tx1"/>
                        </a:solidFill>
                        <a:latin typeface="+mn-lt"/>
                        <a:ea typeface="+mn-ea"/>
                        <a:cs typeface="+mn-cs"/>
                      </a:endParaRPr>
                    </a:p>
                  </a:txBody>
                  <a:tcPr marL="46115" marR="46115" marT="0" marB="0" anchor="ctr"/>
                </a:tc>
                <a:tc>
                  <a:txBody>
                    <a:bodyPr/>
                    <a:lstStyle/>
                    <a:p>
                      <a:pPr marL="0" marR="0" algn="l">
                        <a:spcBef>
                          <a:spcPts val="0"/>
                        </a:spcBef>
                        <a:spcAft>
                          <a:spcPts val="0"/>
                        </a:spcAft>
                      </a:pPr>
                      <a:r>
                        <a:rPr kumimoji="0" lang="en-US" sz="1600" kern="1200" dirty="0"/>
                        <a:t>50 mm</a:t>
                      </a:r>
                      <a:endParaRPr kumimoji="0" lang="en-US" sz="1600" kern="1200" dirty="0">
                        <a:solidFill>
                          <a:schemeClr val="tx1"/>
                        </a:solidFill>
                        <a:latin typeface="+mn-lt"/>
                        <a:ea typeface="+mn-ea"/>
                        <a:cs typeface="+mn-cs"/>
                      </a:endParaRPr>
                    </a:p>
                  </a:txBody>
                  <a:tcPr marL="46115" marR="46115" marT="0" marB="0" anchor="ctr"/>
                </a:tc>
              </a:tr>
              <a:tr h="467829">
                <a:tc>
                  <a:txBody>
                    <a:bodyPr/>
                    <a:lstStyle/>
                    <a:p>
                      <a:pPr marL="160020" marR="0" algn="l">
                        <a:spcBef>
                          <a:spcPts val="0"/>
                        </a:spcBef>
                        <a:spcAft>
                          <a:spcPts val="0"/>
                        </a:spcAft>
                      </a:pPr>
                      <a:r>
                        <a:rPr kumimoji="0" lang="en-US" sz="1600" kern="1200" dirty="0" smtClean="0"/>
                        <a:t>Plate </a:t>
                      </a:r>
                      <a:r>
                        <a:rPr kumimoji="0" lang="en-US" sz="1600" kern="1200" dirty="0"/>
                        <a:t>Rolling Machine</a:t>
                      </a:r>
                      <a:endParaRPr kumimoji="0" lang="en-US" sz="1600" kern="1200" dirty="0">
                        <a:solidFill>
                          <a:schemeClr val="tx1"/>
                        </a:solidFill>
                        <a:latin typeface="+mn-lt"/>
                        <a:ea typeface="+mn-ea"/>
                        <a:cs typeface="+mn-cs"/>
                      </a:endParaRPr>
                    </a:p>
                  </a:txBody>
                  <a:tcPr marL="46115" marR="46115" marT="0" marB="0" anchor="ctr"/>
                </a:tc>
                <a:tc>
                  <a:txBody>
                    <a:bodyPr/>
                    <a:lstStyle/>
                    <a:p>
                      <a:pPr marL="0" marR="0" algn="l">
                        <a:spcBef>
                          <a:spcPts val="0"/>
                        </a:spcBef>
                        <a:spcAft>
                          <a:spcPts val="0"/>
                        </a:spcAft>
                      </a:pPr>
                      <a:r>
                        <a:rPr kumimoji="0" lang="en-US" sz="1600" kern="1200" dirty="0"/>
                        <a:t>Thickness 20mm</a:t>
                      </a:r>
                    </a:p>
                    <a:p>
                      <a:pPr marL="0" marR="0" algn="l">
                        <a:spcBef>
                          <a:spcPts val="0"/>
                        </a:spcBef>
                        <a:spcAft>
                          <a:spcPts val="0"/>
                        </a:spcAft>
                      </a:pPr>
                      <a:r>
                        <a:rPr kumimoji="0" lang="en-US" sz="1600" kern="1200" dirty="0"/>
                        <a:t>Length 2000mm</a:t>
                      </a:r>
                      <a:endParaRPr kumimoji="0" lang="en-US" sz="1600" kern="1200" dirty="0">
                        <a:solidFill>
                          <a:schemeClr val="tx1"/>
                        </a:solidFill>
                        <a:latin typeface="+mn-lt"/>
                        <a:ea typeface="+mn-ea"/>
                        <a:cs typeface="+mn-cs"/>
                      </a:endParaRPr>
                    </a:p>
                  </a:txBody>
                  <a:tcPr marL="46115" marR="46115" marT="0" marB="0" anchor="ctr"/>
                </a:tc>
              </a:tr>
            </a:tbl>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8600" y="228600"/>
            <a:ext cx="8229600" cy="838200"/>
          </a:xfrm>
        </p:spPr>
        <p:txBody>
          <a:bodyPr/>
          <a:lstStyle/>
          <a:p>
            <a:pPr algn="ctr"/>
            <a:r>
              <a:rPr lang="en-US" dirty="0" smtClean="0">
                <a:solidFill>
                  <a:schemeClr val="tx2">
                    <a:lumMod val="50000"/>
                  </a:schemeClr>
                </a:solidFill>
              </a:rPr>
              <a:t>KEY CUSTOMERS</a:t>
            </a:r>
          </a:p>
        </p:txBody>
      </p:sp>
      <p:sp>
        <p:nvSpPr>
          <p:cNvPr id="21508" name="TextBox 5"/>
          <p:cNvSpPr txBox="1">
            <a:spLocks noChangeArrowheads="1"/>
          </p:cNvSpPr>
          <p:nvPr/>
        </p:nvSpPr>
        <p:spPr bwMode="auto">
          <a:xfrm>
            <a:off x="304800" y="4648201"/>
            <a:ext cx="8077200" cy="584775"/>
          </a:xfrm>
          <a:prstGeom prst="rect">
            <a:avLst/>
          </a:prstGeom>
          <a:noFill/>
          <a:ln w="9525">
            <a:noFill/>
            <a:miter lim="800000"/>
            <a:headEnd/>
            <a:tailEnd/>
          </a:ln>
        </p:spPr>
        <p:txBody>
          <a:bodyPr>
            <a:spAutoFit/>
          </a:bodyPr>
          <a:lstStyle/>
          <a:p>
            <a:r>
              <a:rPr lang="en-US" sz="3200" dirty="0" smtClean="0">
                <a:solidFill>
                  <a:schemeClr val="accent2">
                    <a:lumMod val="50000"/>
                  </a:schemeClr>
                </a:solidFill>
                <a:latin typeface="Bookman Old Style" pitchFamily="18" charset="0"/>
              </a:rPr>
              <a:t>4. ABB </a:t>
            </a:r>
            <a:r>
              <a:rPr lang="en-US" sz="3200" dirty="0" smtClean="0">
                <a:solidFill>
                  <a:schemeClr val="accent2">
                    <a:lumMod val="50000"/>
                  </a:schemeClr>
                </a:solidFill>
                <a:latin typeface="Bookman Old Style" pitchFamily="18" charset="0"/>
              </a:rPr>
              <a:t>Ltd, </a:t>
            </a:r>
            <a:r>
              <a:rPr lang="en-US" sz="3200" dirty="0" smtClean="0">
                <a:solidFill>
                  <a:schemeClr val="accent2">
                    <a:lumMod val="50000"/>
                  </a:schemeClr>
                </a:solidFill>
                <a:latin typeface="Bookman Old Style" pitchFamily="18" charset="0"/>
              </a:rPr>
              <a:t>Baroda Gujarat</a:t>
            </a:r>
            <a:endParaRPr lang="en-US" sz="3200" dirty="0">
              <a:solidFill>
                <a:schemeClr val="accent2">
                  <a:lumMod val="50000"/>
                </a:schemeClr>
              </a:solidFill>
              <a:latin typeface="Bookman Old Style" pitchFamily="18" charset="0"/>
            </a:endParaRPr>
          </a:p>
        </p:txBody>
      </p:sp>
      <p:sp>
        <p:nvSpPr>
          <p:cNvPr id="21509" name="TextBox 6"/>
          <p:cNvSpPr txBox="1">
            <a:spLocks noChangeArrowheads="1"/>
          </p:cNvSpPr>
          <p:nvPr/>
        </p:nvSpPr>
        <p:spPr bwMode="auto">
          <a:xfrm>
            <a:off x="152400" y="1371600"/>
            <a:ext cx="8763000" cy="1077218"/>
          </a:xfrm>
          <a:prstGeom prst="rect">
            <a:avLst/>
          </a:prstGeom>
          <a:noFill/>
          <a:ln w="9525">
            <a:noFill/>
            <a:miter lim="800000"/>
            <a:headEnd/>
            <a:tailEnd/>
          </a:ln>
        </p:spPr>
        <p:txBody>
          <a:bodyPr wrap="square">
            <a:spAutoFit/>
          </a:bodyPr>
          <a:lstStyle/>
          <a:p>
            <a:r>
              <a:rPr lang="en-US" sz="3200" dirty="0" smtClean="0">
                <a:latin typeface="Bookman Old Style" pitchFamily="18" charset="0"/>
              </a:rPr>
              <a:t> </a:t>
            </a:r>
            <a:r>
              <a:rPr lang="en-US" sz="3200" dirty="0" smtClean="0">
                <a:solidFill>
                  <a:schemeClr val="accent2">
                    <a:lumMod val="50000"/>
                  </a:schemeClr>
                </a:solidFill>
                <a:latin typeface="Bookman Old Style" pitchFamily="18" charset="0"/>
              </a:rPr>
              <a:t>1. </a:t>
            </a:r>
            <a:r>
              <a:rPr lang="en-US" sz="2800" dirty="0" smtClean="0">
                <a:solidFill>
                  <a:schemeClr val="accent2">
                    <a:lumMod val="50000"/>
                  </a:schemeClr>
                </a:solidFill>
                <a:latin typeface="Bookman Old Style" pitchFamily="18" charset="0"/>
              </a:rPr>
              <a:t>CUMMINS GENERATOR TECHNOLOGIES</a:t>
            </a:r>
            <a:r>
              <a:rPr lang="en-US" sz="3200" dirty="0" smtClean="0">
                <a:solidFill>
                  <a:schemeClr val="accent2">
                    <a:lumMod val="50000"/>
                  </a:schemeClr>
                </a:solidFill>
                <a:latin typeface="Bookman Old Style" pitchFamily="18" charset="0"/>
              </a:rPr>
              <a:t>,             	</a:t>
            </a:r>
            <a:r>
              <a:rPr lang="en-US" sz="3200" dirty="0" err="1" smtClean="0">
                <a:solidFill>
                  <a:schemeClr val="accent2">
                    <a:lumMod val="50000"/>
                  </a:schemeClr>
                </a:solidFill>
                <a:latin typeface="Bookman Old Style" pitchFamily="18" charset="0"/>
              </a:rPr>
              <a:t>Ahmednagar</a:t>
            </a:r>
            <a:endParaRPr lang="en-US" sz="3200" dirty="0">
              <a:solidFill>
                <a:schemeClr val="accent2">
                  <a:lumMod val="50000"/>
                </a:schemeClr>
              </a:solidFill>
              <a:latin typeface="Bookman Old Style" pitchFamily="18" charset="0"/>
            </a:endParaRPr>
          </a:p>
        </p:txBody>
      </p:sp>
      <p:sp>
        <p:nvSpPr>
          <p:cNvPr id="7" name="Rectangle 6"/>
          <p:cNvSpPr/>
          <p:nvPr/>
        </p:nvSpPr>
        <p:spPr>
          <a:xfrm>
            <a:off x="228600" y="2514600"/>
            <a:ext cx="8305800" cy="1077218"/>
          </a:xfrm>
          <a:prstGeom prst="rect">
            <a:avLst/>
          </a:prstGeom>
        </p:spPr>
        <p:txBody>
          <a:bodyPr wrap="square">
            <a:spAutoFit/>
          </a:bodyPr>
          <a:lstStyle/>
          <a:p>
            <a:r>
              <a:rPr lang="en-IN" sz="3200" dirty="0" smtClean="0">
                <a:latin typeface="Bookman Old Style" pitchFamily="18" charset="0"/>
              </a:rPr>
              <a:t> </a:t>
            </a:r>
            <a:r>
              <a:rPr lang="en-IN" sz="3200" dirty="0" smtClean="0">
                <a:solidFill>
                  <a:schemeClr val="accent2">
                    <a:lumMod val="50000"/>
                  </a:schemeClr>
                </a:solidFill>
                <a:latin typeface="Bookman Old Style" pitchFamily="18" charset="0"/>
              </a:rPr>
              <a:t>2. CROMPTON GREAVES </a:t>
            </a:r>
            <a:r>
              <a:rPr lang="en-IN" sz="3200" dirty="0" smtClean="0">
                <a:solidFill>
                  <a:schemeClr val="accent2">
                    <a:lumMod val="50000"/>
                  </a:schemeClr>
                </a:solidFill>
                <a:latin typeface="Bookman Old Style" pitchFamily="18" charset="0"/>
              </a:rPr>
              <a:t>Ltd (</a:t>
            </a:r>
            <a:r>
              <a:rPr lang="en-IN" sz="3200" dirty="0" err="1" smtClean="0">
                <a:solidFill>
                  <a:schemeClr val="accent2">
                    <a:lumMod val="50000"/>
                  </a:schemeClr>
                </a:solidFill>
                <a:latin typeface="Bookman Old Style" pitchFamily="18" charset="0"/>
              </a:rPr>
              <a:t>Avantha</a:t>
            </a:r>
            <a:r>
              <a:rPr lang="en-IN" sz="3200" dirty="0" smtClean="0">
                <a:solidFill>
                  <a:schemeClr val="accent2">
                    <a:lumMod val="50000"/>
                  </a:schemeClr>
                </a:solidFill>
                <a:latin typeface="Bookman Old Style" pitchFamily="18" charset="0"/>
              </a:rPr>
              <a:t>       group) </a:t>
            </a:r>
            <a:r>
              <a:rPr lang="en-IN" sz="3200" dirty="0" err="1" smtClean="0">
                <a:solidFill>
                  <a:schemeClr val="accent2">
                    <a:lumMod val="50000"/>
                  </a:schemeClr>
                </a:solidFill>
                <a:latin typeface="Bookman Old Style" pitchFamily="18" charset="0"/>
              </a:rPr>
              <a:t>Ahmednagar</a:t>
            </a:r>
            <a:endParaRPr lang="en-IN" sz="3200" dirty="0" smtClean="0">
              <a:solidFill>
                <a:schemeClr val="accent2">
                  <a:lumMod val="50000"/>
                </a:schemeClr>
              </a:solidFill>
              <a:latin typeface="Bookman Old Style" pitchFamily="18" charset="0"/>
            </a:endParaRPr>
          </a:p>
        </p:txBody>
      </p:sp>
      <p:sp>
        <p:nvSpPr>
          <p:cNvPr id="8" name="Rectangle 7"/>
          <p:cNvSpPr/>
          <p:nvPr/>
        </p:nvSpPr>
        <p:spPr>
          <a:xfrm>
            <a:off x="304800" y="3810001"/>
            <a:ext cx="8839200" cy="584775"/>
          </a:xfrm>
          <a:prstGeom prst="rect">
            <a:avLst/>
          </a:prstGeom>
        </p:spPr>
        <p:txBody>
          <a:bodyPr wrap="square">
            <a:spAutoFit/>
          </a:bodyPr>
          <a:lstStyle/>
          <a:p>
            <a:r>
              <a:rPr lang="en-US" sz="3200" dirty="0" smtClean="0">
                <a:solidFill>
                  <a:schemeClr val="accent2">
                    <a:lumMod val="50000"/>
                  </a:schemeClr>
                </a:solidFill>
                <a:latin typeface="Bookman Old Style" pitchFamily="18" charset="0"/>
              </a:rPr>
              <a:t>3. SUZLON GENERATORS </a:t>
            </a:r>
            <a:r>
              <a:rPr lang="en-US" sz="3200" dirty="0" smtClean="0">
                <a:solidFill>
                  <a:schemeClr val="accent2">
                    <a:lumMod val="50000"/>
                  </a:schemeClr>
                </a:solidFill>
                <a:latin typeface="Bookman Old Style" pitchFamily="18" charset="0"/>
              </a:rPr>
              <a:t>Ltd, </a:t>
            </a:r>
            <a:r>
              <a:rPr lang="en-US" sz="3200" dirty="0" smtClean="0">
                <a:solidFill>
                  <a:schemeClr val="accent2">
                    <a:lumMod val="50000"/>
                  </a:schemeClr>
                </a:solidFill>
                <a:latin typeface="Bookman Old Style" pitchFamily="18" charset="0"/>
              </a:rPr>
              <a:t>Pune</a:t>
            </a:r>
            <a:r>
              <a:rPr lang="en-US" sz="3200" dirty="0" smtClean="0">
                <a:latin typeface="Bookman Old Style" pitchFamily="18" charset="0"/>
              </a:rPr>
              <a:t> </a:t>
            </a:r>
            <a:endParaRPr lang="en-IN" sz="3200" dirty="0" smtClean="0">
              <a:latin typeface="Bookman Old Style"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28600"/>
            <a:ext cx="8229600" cy="1143000"/>
          </a:xfrm>
        </p:spPr>
        <p:txBody>
          <a:bodyPr/>
          <a:lstStyle/>
          <a:p>
            <a:r>
              <a:rPr lang="en-US" dirty="0" smtClean="0">
                <a:solidFill>
                  <a:schemeClr val="tx2">
                    <a:lumMod val="50000"/>
                  </a:schemeClr>
                </a:solidFill>
              </a:rPr>
              <a:t>Machining shop </a:t>
            </a:r>
            <a:endParaRPr lang="en-US" dirty="0">
              <a:solidFill>
                <a:schemeClr val="tx2">
                  <a:lumMod val="50000"/>
                </a:schemeClr>
              </a:solidFill>
            </a:endParaRPr>
          </a:p>
        </p:txBody>
      </p:sp>
      <p:pic>
        <p:nvPicPr>
          <p:cNvPr id="3074" name="Picture 2" descr="C:\Users\Amit\Documents\company photo\3.JPG"/>
          <p:cNvPicPr>
            <a:picLocks noChangeAspect="1" noChangeArrowheads="1"/>
          </p:cNvPicPr>
          <p:nvPr/>
        </p:nvPicPr>
        <p:blipFill>
          <a:blip r:embed="rId2" cstate="email"/>
          <a:srcRect/>
          <a:stretch>
            <a:fillRect/>
          </a:stretch>
        </p:blipFill>
        <p:spPr bwMode="auto">
          <a:xfrm>
            <a:off x="457200" y="1447800"/>
            <a:ext cx="7543800" cy="5029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normAutofit/>
          </a:bodyPr>
          <a:lstStyle/>
          <a:p>
            <a:r>
              <a:rPr lang="en-US" dirty="0" smtClean="0">
                <a:solidFill>
                  <a:schemeClr val="tx2">
                    <a:lumMod val="50000"/>
                  </a:schemeClr>
                </a:solidFill>
              </a:rPr>
              <a:t>Fabrication shop </a:t>
            </a:r>
            <a:endParaRPr lang="en-US" dirty="0"/>
          </a:p>
        </p:txBody>
      </p:sp>
      <p:pic>
        <p:nvPicPr>
          <p:cNvPr id="4" name="Content Placeholder 3" descr="IMG-20130321-00137.jpg"/>
          <p:cNvPicPr>
            <a:picLocks noGrp="1" noChangeAspect="1"/>
          </p:cNvPicPr>
          <p:nvPr>
            <p:ph sz="quarter" idx="1"/>
          </p:nvPr>
        </p:nvPicPr>
        <p:blipFill>
          <a:blip r:embed="rId2" cstate="email"/>
          <a:stretch>
            <a:fillRect/>
          </a:stretch>
        </p:blipFill>
        <p:spPr>
          <a:xfrm>
            <a:off x="533400" y="1219200"/>
            <a:ext cx="7391400" cy="52578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7467600" cy="731838"/>
          </a:xfrm>
        </p:spPr>
        <p:txBody>
          <a:bodyPr>
            <a:normAutofit/>
          </a:bodyPr>
          <a:lstStyle/>
          <a:p>
            <a:r>
              <a:rPr lang="en-US" dirty="0" smtClean="0">
                <a:solidFill>
                  <a:schemeClr val="tx2">
                    <a:lumMod val="50000"/>
                  </a:schemeClr>
                </a:solidFill>
              </a:rPr>
              <a:t>SUZLON HEAT EXCHANGER</a:t>
            </a:r>
            <a:endParaRPr lang="en-US" dirty="0">
              <a:solidFill>
                <a:schemeClr val="tx2">
                  <a:lumMod val="50000"/>
                </a:schemeClr>
              </a:solidFill>
            </a:endParaRPr>
          </a:p>
        </p:txBody>
      </p:sp>
      <p:pic>
        <p:nvPicPr>
          <p:cNvPr id="5" name="Picture 4" descr="13.jpg"/>
          <p:cNvPicPr>
            <a:picLocks noChangeAspect="1"/>
          </p:cNvPicPr>
          <p:nvPr/>
        </p:nvPicPr>
        <p:blipFill>
          <a:blip r:embed="rId2" cstate="email"/>
          <a:stretch>
            <a:fillRect/>
          </a:stretch>
        </p:blipFill>
        <p:spPr>
          <a:xfrm>
            <a:off x="152402" y="1371600"/>
            <a:ext cx="8839199" cy="4953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solidFill>
                  <a:schemeClr val="tx2">
                    <a:lumMod val="50000"/>
                  </a:schemeClr>
                </a:solidFill>
              </a:rPr>
              <a:t>Suzlon</a:t>
            </a:r>
            <a:r>
              <a:rPr lang="en-US" dirty="0" smtClean="0">
                <a:solidFill>
                  <a:schemeClr val="tx2">
                    <a:lumMod val="50000"/>
                  </a:schemeClr>
                </a:solidFill>
              </a:rPr>
              <a:t> Air to air duct</a:t>
            </a:r>
            <a:endParaRPr lang="en-US" dirty="0">
              <a:solidFill>
                <a:schemeClr val="tx2">
                  <a:lumMod val="50000"/>
                </a:schemeClr>
              </a:solidFill>
            </a:endParaRPr>
          </a:p>
        </p:txBody>
      </p:sp>
      <p:pic>
        <p:nvPicPr>
          <p:cNvPr id="5" name="Content Placeholder 4" descr="10.jpg"/>
          <p:cNvPicPr>
            <a:picLocks noGrp="1" noChangeAspect="1"/>
          </p:cNvPicPr>
          <p:nvPr>
            <p:ph sz="quarter" idx="1"/>
          </p:nvPr>
        </p:nvPicPr>
        <p:blipFill>
          <a:blip r:embed="rId2" cstate="email"/>
          <a:stretch>
            <a:fillRect/>
          </a:stretch>
        </p:blipFill>
        <p:spPr>
          <a:xfrm>
            <a:off x="457201" y="1905000"/>
            <a:ext cx="3521075" cy="3276600"/>
          </a:xfrm>
        </p:spPr>
      </p:pic>
      <p:pic>
        <p:nvPicPr>
          <p:cNvPr id="6" name="Content Placeholder 5" descr="11.jpg"/>
          <p:cNvPicPr>
            <a:picLocks noGrp="1" noChangeAspect="1"/>
          </p:cNvPicPr>
          <p:nvPr>
            <p:ph sz="quarter" idx="2"/>
          </p:nvPr>
        </p:nvPicPr>
        <p:blipFill>
          <a:blip r:embed="rId3" cstate="email"/>
          <a:stretch>
            <a:fillRect/>
          </a:stretch>
        </p:blipFill>
        <p:spPr>
          <a:xfrm>
            <a:off x="4178301" y="1905000"/>
            <a:ext cx="3521075" cy="3278584"/>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7467600" cy="731838"/>
          </a:xfrm>
        </p:spPr>
        <p:txBody>
          <a:bodyPr>
            <a:normAutofit/>
          </a:bodyPr>
          <a:lstStyle/>
          <a:p>
            <a:r>
              <a:rPr lang="en-US" dirty="0" smtClean="0">
                <a:solidFill>
                  <a:schemeClr val="tx2">
                    <a:lumMod val="50000"/>
                  </a:schemeClr>
                </a:solidFill>
              </a:rPr>
              <a:t>ABB HEAT EXCHANGER</a:t>
            </a:r>
            <a:endParaRPr lang="en-US" dirty="0">
              <a:solidFill>
                <a:schemeClr val="tx2">
                  <a:lumMod val="50000"/>
                </a:schemeClr>
              </a:solidFill>
            </a:endParaRPr>
          </a:p>
        </p:txBody>
      </p:sp>
      <p:pic>
        <p:nvPicPr>
          <p:cNvPr id="6" name="Picture 5" descr="p2.jpg"/>
          <p:cNvPicPr>
            <a:picLocks noChangeAspect="1"/>
          </p:cNvPicPr>
          <p:nvPr/>
        </p:nvPicPr>
        <p:blipFill>
          <a:blip r:embed="rId2" cstate="email"/>
          <a:srcRect/>
          <a:stretch>
            <a:fillRect/>
          </a:stretch>
        </p:blipFill>
        <p:spPr>
          <a:xfrm>
            <a:off x="228600" y="1676400"/>
            <a:ext cx="3886200" cy="3810000"/>
          </a:xfrm>
          <a:prstGeom prst="rect">
            <a:avLst/>
          </a:prstGeom>
        </p:spPr>
      </p:pic>
      <p:pic>
        <p:nvPicPr>
          <p:cNvPr id="7" name="Picture 6" descr="p3.jpg"/>
          <p:cNvPicPr>
            <a:picLocks noChangeAspect="1"/>
          </p:cNvPicPr>
          <p:nvPr/>
        </p:nvPicPr>
        <p:blipFill>
          <a:blip r:embed="rId3" cstate="email"/>
          <a:stretch>
            <a:fillRect/>
          </a:stretch>
        </p:blipFill>
        <p:spPr>
          <a:xfrm>
            <a:off x="4419600" y="1676400"/>
            <a:ext cx="3657600" cy="3810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1143000"/>
          </a:xfrm>
        </p:spPr>
        <p:txBody>
          <a:bodyPr>
            <a:normAutofit fontScale="90000"/>
          </a:bodyPr>
          <a:lstStyle/>
          <a:p>
            <a:pPr algn="ctr"/>
            <a:r>
              <a:rPr lang="en-US" dirty="0" smtClean="0">
                <a:solidFill>
                  <a:schemeClr val="tx2">
                    <a:lumMod val="50000"/>
                  </a:schemeClr>
                </a:solidFill>
              </a:rPr>
              <a:t>Crompton Greaves </a:t>
            </a:r>
            <a:r>
              <a:rPr lang="en-US" dirty="0" smtClean="0">
                <a:solidFill>
                  <a:schemeClr val="tx2">
                    <a:lumMod val="50000"/>
                  </a:schemeClr>
                </a:solidFill>
              </a:rPr>
              <a:t>Ltd (AVANTHA GROUP)</a:t>
            </a:r>
            <a:r>
              <a:rPr lang="en-US" dirty="0" smtClean="0">
                <a:solidFill>
                  <a:schemeClr val="tx2">
                    <a:lumMod val="50000"/>
                  </a:schemeClr>
                </a:solidFill>
                <a:latin typeface="APS-C-DV-Priyanka" pitchFamily="2" charset="0"/>
              </a:rPr>
              <a:t/>
            </a:r>
            <a:br>
              <a:rPr lang="en-US" dirty="0" smtClean="0">
                <a:solidFill>
                  <a:schemeClr val="tx2">
                    <a:lumMod val="50000"/>
                  </a:schemeClr>
                </a:solidFill>
                <a:latin typeface="APS-C-DV-Priyanka" pitchFamily="2" charset="0"/>
              </a:rPr>
            </a:br>
            <a:r>
              <a:rPr lang="en-US" dirty="0" smtClean="0">
                <a:solidFill>
                  <a:schemeClr val="tx2">
                    <a:lumMod val="50000"/>
                  </a:schemeClr>
                </a:solidFill>
              </a:rPr>
              <a:t>alternators frames</a:t>
            </a:r>
            <a:endParaRPr lang="en-US" dirty="0">
              <a:solidFill>
                <a:schemeClr val="tx2">
                  <a:lumMod val="50000"/>
                </a:schemeClr>
              </a:solidFill>
            </a:endParaRPr>
          </a:p>
        </p:txBody>
      </p:sp>
      <p:pic>
        <p:nvPicPr>
          <p:cNvPr id="8" name="Content Placeholder 7" descr="DSC_5694.JPG"/>
          <p:cNvPicPr>
            <a:picLocks noGrp="1" noChangeAspect="1"/>
          </p:cNvPicPr>
          <p:nvPr>
            <p:ph sz="quarter" idx="1"/>
          </p:nvPr>
        </p:nvPicPr>
        <p:blipFill>
          <a:blip r:embed="rId2" cstate="email"/>
          <a:stretch>
            <a:fillRect/>
          </a:stretch>
        </p:blipFill>
        <p:spPr>
          <a:xfrm>
            <a:off x="457200" y="1630530"/>
            <a:ext cx="3657600" cy="4511340"/>
          </a:xfrm>
        </p:spPr>
      </p:pic>
      <p:sp>
        <p:nvSpPr>
          <p:cNvPr id="9" name="Content Placeholder 8"/>
          <p:cNvSpPr>
            <a:spLocks noGrp="1"/>
          </p:cNvSpPr>
          <p:nvPr>
            <p:ph sz="quarter" idx="2"/>
          </p:nvPr>
        </p:nvSpPr>
        <p:spPr>
          <a:xfrm>
            <a:off x="4178808" y="1600201"/>
            <a:ext cx="3520440" cy="2362200"/>
          </a:xfrm>
        </p:spPr>
        <p:txBody>
          <a:bodyPr/>
          <a:lstStyle/>
          <a:p>
            <a:r>
              <a:rPr lang="en-US" smtClean="0"/>
              <a:t>Alternator Frame </a:t>
            </a:r>
            <a:r>
              <a:rPr lang="en-US" dirty="0" smtClean="0"/>
              <a:t>355 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304800"/>
            <a:ext cx="7391400" cy="685800"/>
          </a:xfrm>
          <a:prstGeom prst="rect">
            <a:avLst/>
          </a:prstGeom>
        </p:spPr>
        <p:txBody>
          <a:bodyPr lIns="0" rIns="0" bIns="0" anchor="b"/>
          <a:lstStyle/>
          <a:p>
            <a:pPr algn="ctr" fontAlgn="auto">
              <a:spcAft>
                <a:spcPts val="0"/>
              </a:spcAft>
              <a:defRPr/>
            </a:pPr>
            <a:r>
              <a:rPr lang="en-US" sz="4000" b="1" dirty="0" smtClean="0">
                <a:solidFill>
                  <a:schemeClr val="tx2"/>
                </a:solidFill>
                <a:latin typeface="APS-C-DV-Priyanka" pitchFamily="2" charset="0"/>
                <a:ea typeface="+mj-ea"/>
                <a:cs typeface="+mj-cs"/>
              </a:rPr>
              <a:t>  </a:t>
            </a:r>
            <a:r>
              <a:rPr lang="en-US" sz="4000" b="1" dirty="0" smtClean="0">
                <a:solidFill>
                  <a:schemeClr val="tx2"/>
                </a:solidFill>
                <a:latin typeface="BankGothic Lt BT" pitchFamily="34" charset="0"/>
                <a:ea typeface="+mj-ea"/>
                <a:cs typeface="+mj-cs"/>
              </a:rPr>
              <a:t>AAKANSHA INDUSTRIES</a:t>
            </a:r>
            <a:endParaRPr lang="en-US" sz="4000" b="1" dirty="0">
              <a:solidFill>
                <a:schemeClr val="tx2"/>
              </a:solidFill>
              <a:latin typeface="BankGothic Lt BT" pitchFamily="34" charset="0"/>
              <a:ea typeface="+mj-ea"/>
              <a:cs typeface="+mj-cs"/>
            </a:endParaRPr>
          </a:p>
        </p:txBody>
      </p:sp>
      <p:sp>
        <p:nvSpPr>
          <p:cNvPr id="6148" name="TextBox 4"/>
          <p:cNvSpPr txBox="1">
            <a:spLocks noChangeArrowheads="1"/>
          </p:cNvSpPr>
          <p:nvPr/>
        </p:nvSpPr>
        <p:spPr bwMode="auto">
          <a:xfrm>
            <a:off x="228600" y="6321426"/>
            <a:ext cx="8763000" cy="307777"/>
          </a:xfrm>
          <a:prstGeom prst="rect">
            <a:avLst/>
          </a:prstGeom>
          <a:noFill/>
          <a:ln w="9525">
            <a:noFill/>
            <a:miter lim="800000"/>
            <a:headEnd/>
            <a:tailEnd/>
          </a:ln>
        </p:spPr>
        <p:txBody>
          <a:bodyPr>
            <a:spAutoFit/>
          </a:bodyPr>
          <a:lstStyle/>
          <a:p>
            <a:pPr algn="ctr">
              <a:buFont typeface="Arial" charset="0"/>
              <a:buNone/>
            </a:pPr>
            <a:r>
              <a:rPr lang="en-US" sz="1400" b="1" dirty="0">
                <a:solidFill>
                  <a:srgbClr val="C00000"/>
                </a:solidFill>
              </a:rPr>
              <a:t>ADDRESS: </a:t>
            </a:r>
            <a:r>
              <a:rPr lang="en-US" sz="1400" b="1" dirty="0" smtClean="0">
                <a:solidFill>
                  <a:srgbClr val="C00000"/>
                </a:solidFill>
              </a:rPr>
              <a:t>A-17, </a:t>
            </a:r>
            <a:r>
              <a:rPr lang="en-US" sz="1400" b="1" dirty="0">
                <a:solidFill>
                  <a:srgbClr val="C00000"/>
                </a:solidFill>
              </a:rPr>
              <a:t>MIDC, AHMEDNAGAR, MAHARASHTRA – 414111, INDIA. </a:t>
            </a:r>
          </a:p>
        </p:txBody>
      </p:sp>
      <p:pic>
        <p:nvPicPr>
          <p:cNvPr id="6" name="Picture 5" descr="DSC_5678.JPG"/>
          <p:cNvPicPr>
            <a:picLocks noChangeAspect="1"/>
          </p:cNvPicPr>
          <p:nvPr/>
        </p:nvPicPr>
        <p:blipFill>
          <a:blip r:embed="rId2" cstate="email"/>
          <a:stretch>
            <a:fillRect/>
          </a:stretch>
        </p:blipFill>
        <p:spPr>
          <a:xfrm>
            <a:off x="304800" y="990600"/>
            <a:ext cx="7772400" cy="52578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42048" cy="777240"/>
          </a:xfrm>
        </p:spPr>
        <p:txBody>
          <a:bodyPr>
            <a:normAutofit fontScale="90000"/>
          </a:bodyPr>
          <a:lstStyle/>
          <a:p>
            <a:pPr algn="ctr"/>
            <a:r>
              <a:rPr lang="en-US" dirty="0" smtClean="0">
                <a:solidFill>
                  <a:schemeClr val="tx2">
                    <a:lumMod val="50000"/>
                  </a:schemeClr>
                </a:solidFill>
              </a:rPr>
              <a:t>Cummins </a:t>
            </a:r>
            <a:r>
              <a:rPr lang="en-US" dirty="0" err="1" smtClean="0">
                <a:solidFill>
                  <a:schemeClr val="tx2">
                    <a:lumMod val="50000"/>
                  </a:schemeClr>
                </a:solidFill>
              </a:rPr>
              <a:t>Genterator</a:t>
            </a:r>
            <a:r>
              <a:rPr lang="en-US" dirty="0" smtClean="0">
                <a:solidFill>
                  <a:schemeClr val="tx2">
                    <a:lumMod val="50000"/>
                  </a:schemeClr>
                </a:solidFill>
              </a:rPr>
              <a:t> technologies </a:t>
            </a:r>
            <a:r>
              <a:rPr lang="en-US" dirty="0" smtClean="0">
                <a:solidFill>
                  <a:schemeClr val="tx2">
                    <a:lumMod val="50000"/>
                  </a:schemeClr>
                </a:solidFill>
              </a:rPr>
              <a:t> </a:t>
            </a:r>
            <a:r>
              <a:rPr lang="en-US" dirty="0" smtClean="0">
                <a:solidFill>
                  <a:schemeClr val="tx2">
                    <a:lumMod val="50000"/>
                  </a:schemeClr>
                </a:solidFill>
              </a:rPr>
              <a:t>generators Frames</a:t>
            </a:r>
            <a:endParaRPr lang="en-US" dirty="0">
              <a:solidFill>
                <a:schemeClr val="tx2">
                  <a:lumMod val="50000"/>
                </a:schemeClr>
              </a:solidFill>
            </a:endParaRPr>
          </a:p>
        </p:txBody>
      </p:sp>
      <p:pic>
        <p:nvPicPr>
          <p:cNvPr id="10" name="Content Placeholder 9" descr="DSC_5696.JPG"/>
          <p:cNvPicPr>
            <a:picLocks noGrp="1" noChangeAspect="1"/>
          </p:cNvPicPr>
          <p:nvPr>
            <p:ph sz="quarter" idx="1"/>
          </p:nvPr>
        </p:nvPicPr>
        <p:blipFill>
          <a:blip r:embed="rId2" cstate="email"/>
          <a:srcRect/>
          <a:stretch>
            <a:fillRect/>
          </a:stretch>
        </p:blipFill>
        <p:spPr>
          <a:xfrm>
            <a:off x="228600" y="1905000"/>
            <a:ext cx="3733800" cy="4419600"/>
          </a:xfrm>
        </p:spPr>
      </p:pic>
      <p:pic>
        <p:nvPicPr>
          <p:cNvPr id="12" name="Content Placeholder 11" descr="DSC_5687.JPG"/>
          <p:cNvPicPr>
            <a:picLocks noGrp="1" noChangeAspect="1"/>
          </p:cNvPicPr>
          <p:nvPr>
            <p:ph sz="quarter" idx="2"/>
          </p:nvPr>
        </p:nvPicPr>
        <p:blipFill>
          <a:blip r:embed="rId3" cstate="email"/>
          <a:stretch>
            <a:fillRect/>
          </a:stretch>
        </p:blipFill>
        <p:spPr>
          <a:xfrm>
            <a:off x="4270375" y="1764792"/>
            <a:ext cx="3657600" cy="4242816"/>
          </a:xfrm>
        </p:spPr>
      </p:pic>
      <p:sp>
        <p:nvSpPr>
          <p:cNvPr id="13" name="TextBox 12"/>
          <p:cNvSpPr txBox="1"/>
          <p:nvPr/>
        </p:nvSpPr>
        <p:spPr>
          <a:xfrm>
            <a:off x="838200" y="1371601"/>
            <a:ext cx="31242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solidFill>
                  <a:srgbClr val="FF0000"/>
                </a:solidFill>
                <a:latin typeface="+mj-lt"/>
              </a:rPr>
              <a:t>HC 4 CDE PCC FRAME</a:t>
            </a:r>
            <a:endParaRPr lang="en-US" dirty="0">
              <a:solidFill>
                <a:srgbClr val="FF0000"/>
              </a:solidFill>
              <a:latin typeface="+mj-lt"/>
            </a:endParaRPr>
          </a:p>
        </p:txBody>
      </p:sp>
      <p:sp>
        <p:nvSpPr>
          <p:cNvPr id="14" name="TextBox 13"/>
          <p:cNvSpPr txBox="1"/>
          <p:nvPr/>
        </p:nvSpPr>
        <p:spPr>
          <a:xfrm>
            <a:off x="5029200" y="1371601"/>
            <a:ext cx="21336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solidFill>
                  <a:srgbClr val="FF0000"/>
                </a:solidFill>
                <a:latin typeface="+mj-lt"/>
              </a:rPr>
              <a:t>P 7 ABC FRAME</a:t>
            </a:r>
            <a:endParaRPr lang="en-US" dirty="0">
              <a:solidFill>
                <a:srgbClr val="FF0000"/>
              </a:solidFill>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239000" cy="853440"/>
          </a:xfrm>
        </p:spPr>
        <p:txBody>
          <a:bodyPr>
            <a:normAutofit fontScale="90000"/>
          </a:bodyPr>
          <a:lstStyle/>
          <a:p>
            <a:r>
              <a:rPr lang="en-US" dirty="0" smtClean="0">
                <a:solidFill>
                  <a:schemeClr val="tx2">
                    <a:lumMod val="50000"/>
                  </a:schemeClr>
                </a:solidFill>
              </a:rPr>
              <a:t>Cummins generator technologies</a:t>
            </a:r>
            <a:r>
              <a:rPr lang="en-US" dirty="0" smtClean="0">
                <a:solidFill>
                  <a:schemeClr val="tx2">
                    <a:lumMod val="50000"/>
                  </a:schemeClr>
                </a:solidFill>
              </a:rPr>
              <a:t>  </a:t>
            </a:r>
            <a:r>
              <a:rPr lang="en-US" dirty="0" smtClean="0">
                <a:solidFill>
                  <a:schemeClr val="tx2">
                    <a:lumMod val="50000"/>
                  </a:schemeClr>
                </a:solidFill>
              </a:rPr>
              <a:t>Arrow frame</a:t>
            </a:r>
            <a:endParaRPr lang="en-US" dirty="0"/>
          </a:p>
        </p:txBody>
      </p:sp>
      <p:pic>
        <p:nvPicPr>
          <p:cNvPr id="5" name="Content Placeholder 5" descr="IMG-20130321-00146.jpg"/>
          <p:cNvPicPr>
            <a:picLocks noGrp="1" noChangeAspect="1"/>
          </p:cNvPicPr>
          <p:nvPr>
            <p:ph sz="quarter" idx="1"/>
          </p:nvPr>
        </p:nvPicPr>
        <p:blipFill>
          <a:blip r:embed="rId2" cstate="email"/>
          <a:stretch>
            <a:fillRect/>
          </a:stretch>
        </p:blipFill>
        <p:spPr>
          <a:xfrm>
            <a:off x="533402" y="1497785"/>
            <a:ext cx="6930151" cy="4958579"/>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239000" cy="624840"/>
          </a:xfrm>
        </p:spPr>
        <p:txBody>
          <a:bodyPr>
            <a:normAutofit/>
          </a:bodyPr>
          <a:lstStyle/>
          <a:p>
            <a:r>
              <a:rPr lang="en-US" sz="3200" dirty="0" smtClean="0">
                <a:solidFill>
                  <a:schemeClr val="tx2">
                    <a:lumMod val="50000"/>
                  </a:schemeClr>
                </a:solidFill>
              </a:rPr>
              <a:t>SUGAR FACTORY HEAD STOCK</a:t>
            </a:r>
            <a:endParaRPr lang="en-US" sz="3200" dirty="0">
              <a:solidFill>
                <a:schemeClr val="tx2">
                  <a:lumMod val="50000"/>
                </a:schemeClr>
              </a:solidFill>
            </a:endParaRPr>
          </a:p>
        </p:txBody>
      </p:sp>
      <p:pic>
        <p:nvPicPr>
          <p:cNvPr id="5" name="Picture 4" descr="DSC00694.JPG"/>
          <p:cNvPicPr>
            <a:picLocks noChangeAspect="1"/>
          </p:cNvPicPr>
          <p:nvPr/>
        </p:nvPicPr>
        <p:blipFill>
          <a:blip r:embed="rId2" cstate="email"/>
          <a:srcRect/>
          <a:stretch>
            <a:fillRect/>
          </a:stretch>
        </p:blipFill>
        <p:spPr>
          <a:xfrm>
            <a:off x="228600" y="990600"/>
            <a:ext cx="5181600" cy="5638800"/>
          </a:xfrm>
          <a:prstGeom prst="rect">
            <a:avLst/>
          </a:prstGeom>
        </p:spPr>
      </p:pic>
      <p:sp>
        <p:nvSpPr>
          <p:cNvPr id="6" name="TextBox 5"/>
          <p:cNvSpPr txBox="1"/>
          <p:nvPr/>
        </p:nvSpPr>
        <p:spPr>
          <a:xfrm>
            <a:off x="5486400" y="990601"/>
            <a:ext cx="3429000" cy="4247317"/>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b="1" u="sng" dirty="0" smtClean="0">
                <a:solidFill>
                  <a:schemeClr val="accent2">
                    <a:lumMod val="50000"/>
                  </a:schemeClr>
                </a:solidFill>
              </a:rPr>
              <a:t>Specification</a:t>
            </a:r>
            <a:r>
              <a:rPr lang="en-US" dirty="0" smtClean="0">
                <a:solidFill>
                  <a:schemeClr val="accent2">
                    <a:lumMod val="50000"/>
                  </a:schemeClr>
                </a:solidFill>
              </a:rPr>
              <a:t> :</a:t>
            </a:r>
          </a:p>
          <a:p>
            <a:pPr>
              <a:buBlip>
                <a:blip r:embed="rId3"/>
              </a:buBlip>
            </a:pPr>
            <a:endParaRPr lang="en-US" dirty="0" smtClean="0">
              <a:solidFill>
                <a:schemeClr val="accent2">
                  <a:lumMod val="50000"/>
                </a:schemeClr>
              </a:solidFill>
            </a:endParaRPr>
          </a:p>
          <a:p>
            <a:pPr>
              <a:buBlip>
                <a:blip r:embed="rId3"/>
              </a:buBlip>
            </a:pPr>
            <a:r>
              <a:rPr lang="en-US" dirty="0" smtClean="0">
                <a:solidFill>
                  <a:schemeClr val="accent2">
                    <a:lumMod val="50000"/>
                  </a:schemeClr>
                </a:solidFill>
              </a:rPr>
              <a:t>Head stock is main machin</a:t>
            </a:r>
            <a:r>
              <a:rPr lang="en-US" dirty="0" smtClean="0">
                <a:solidFill>
                  <a:schemeClr val="accent2">
                    <a:lumMod val="50000"/>
                  </a:schemeClr>
                </a:solidFill>
              </a:rPr>
              <a:t>e structure of Sugar plant used for crushing the sugarcane.</a:t>
            </a:r>
          </a:p>
          <a:p>
            <a:pPr>
              <a:buBlip>
                <a:blip r:embed="rId3"/>
              </a:buBlip>
            </a:pPr>
            <a:endParaRPr lang="en-US" dirty="0" smtClean="0">
              <a:solidFill>
                <a:schemeClr val="accent2">
                  <a:lumMod val="50000"/>
                </a:schemeClr>
              </a:solidFill>
            </a:endParaRPr>
          </a:p>
          <a:p>
            <a:pPr>
              <a:buBlip>
                <a:blip r:embed="rId3"/>
              </a:buBlip>
            </a:pPr>
            <a:r>
              <a:rPr lang="en-US" dirty="0" smtClean="0">
                <a:solidFill>
                  <a:schemeClr val="accent2">
                    <a:lumMod val="50000"/>
                  </a:schemeClr>
                </a:solidFill>
              </a:rPr>
              <a:t>We done the Machining of this job on Horizontal Boring machine</a:t>
            </a:r>
          </a:p>
          <a:p>
            <a:endParaRPr lang="en-US" dirty="0" smtClean="0">
              <a:solidFill>
                <a:schemeClr val="accent2">
                  <a:lumMod val="50000"/>
                </a:schemeClr>
              </a:solidFill>
            </a:endParaRPr>
          </a:p>
          <a:p>
            <a:pPr>
              <a:buBlip>
                <a:blip r:embed="rId3"/>
              </a:buBlip>
            </a:pPr>
            <a:r>
              <a:rPr lang="en-US" dirty="0" smtClean="0">
                <a:solidFill>
                  <a:schemeClr val="accent2">
                    <a:lumMod val="50000"/>
                  </a:schemeClr>
                </a:solidFill>
              </a:rPr>
              <a:t>Job height is about 3m</a:t>
            </a:r>
            <a:endParaRPr lang="en-US" dirty="0" smtClean="0">
              <a:solidFill>
                <a:schemeClr val="accent2">
                  <a:lumMod val="50000"/>
                </a:schemeClr>
              </a:solidFill>
            </a:endParaRPr>
          </a:p>
          <a:p>
            <a:endParaRPr lang="en-US" dirty="0" smtClean="0">
              <a:solidFill>
                <a:schemeClr val="accent2">
                  <a:lumMod val="50000"/>
                </a:schemeClr>
              </a:solidFill>
            </a:endParaRPr>
          </a:p>
          <a:p>
            <a:pPr>
              <a:buBlip>
                <a:blip r:embed="rId3"/>
              </a:buBlip>
            </a:pPr>
            <a:r>
              <a:rPr lang="en-US" dirty="0" err="1" smtClean="0">
                <a:solidFill>
                  <a:schemeClr val="accent2">
                    <a:lumMod val="50000"/>
                  </a:schemeClr>
                </a:solidFill>
              </a:rPr>
              <a:t>Apprx</a:t>
            </a:r>
            <a:r>
              <a:rPr lang="en-US" dirty="0" smtClean="0">
                <a:solidFill>
                  <a:schemeClr val="accent2">
                    <a:lumMod val="50000"/>
                  </a:schemeClr>
                </a:solidFill>
              </a:rPr>
              <a:t> weight </a:t>
            </a:r>
            <a:r>
              <a:rPr lang="en-US" dirty="0" smtClean="0">
                <a:solidFill>
                  <a:schemeClr val="accent2">
                    <a:lumMod val="50000"/>
                  </a:schemeClr>
                </a:solidFill>
              </a:rPr>
              <a:t>of about 10 </a:t>
            </a:r>
            <a:r>
              <a:rPr lang="en-US" dirty="0" smtClean="0">
                <a:solidFill>
                  <a:schemeClr val="accent2">
                    <a:lumMod val="50000"/>
                  </a:schemeClr>
                </a:solidFill>
              </a:rPr>
              <a:t>ton</a:t>
            </a:r>
          </a:p>
          <a:p>
            <a:endParaRPr lang="en-US" dirty="0" smtClean="0">
              <a:solidFill>
                <a:schemeClr val="accent2">
                  <a:lumMod val="50000"/>
                </a:schemeClr>
              </a:solidFill>
            </a:endParaRPr>
          </a:p>
          <a:p>
            <a:pPr>
              <a:buBlip>
                <a:blip r:embed="rId3"/>
              </a:buBlip>
            </a:pPr>
            <a:endParaRPr lang="en-US"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a:bodyPr>
          <a:lstStyle/>
          <a:p>
            <a:r>
              <a:rPr lang="en-US" sz="3200" dirty="0" smtClean="0">
                <a:solidFill>
                  <a:schemeClr val="tx2">
                    <a:lumMod val="50000"/>
                  </a:schemeClr>
                </a:solidFill>
              </a:rPr>
              <a:t>SUGAR FACTORY HEAD STOCK</a:t>
            </a:r>
            <a:endParaRPr lang="en-US" sz="3200" dirty="0">
              <a:solidFill>
                <a:schemeClr val="tx2">
                  <a:lumMod val="50000"/>
                </a:schemeClr>
              </a:solidFill>
            </a:endParaRPr>
          </a:p>
        </p:txBody>
      </p:sp>
      <p:pic>
        <p:nvPicPr>
          <p:cNvPr id="6" name="Content Placeholder 5" descr="DSC00313.JPG"/>
          <p:cNvPicPr>
            <a:picLocks noGrp="1" noChangeAspect="1"/>
          </p:cNvPicPr>
          <p:nvPr>
            <p:ph sz="quarter" idx="1"/>
          </p:nvPr>
        </p:nvPicPr>
        <p:blipFill>
          <a:blip r:embed="rId2"/>
          <a:stretch>
            <a:fillRect/>
          </a:stretch>
        </p:blipFill>
        <p:spPr>
          <a:xfrm>
            <a:off x="304801" y="1295401"/>
            <a:ext cx="5001684" cy="5102226"/>
          </a:xfrm>
        </p:spPr>
      </p:pic>
      <p:sp>
        <p:nvSpPr>
          <p:cNvPr id="5" name="TextBox 4"/>
          <p:cNvSpPr txBox="1"/>
          <p:nvPr/>
        </p:nvSpPr>
        <p:spPr>
          <a:xfrm>
            <a:off x="5486400" y="1371600"/>
            <a:ext cx="3429000" cy="4247317"/>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b="1" u="sng" dirty="0" smtClean="0">
                <a:solidFill>
                  <a:schemeClr val="accent2">
                    <a:lumMod val="50000"/>
                  </a:schemeClr>
                </a:solidFill>
              </a:rPr>
              <a:t>Specification</a:t>
            </a:r>
            <a:r>
              <a:rPr lang="en-US" dirty="0" smtClean="0">
                <a:solidFill>
                  <a:schemeClr val="accent2">
                    <a:lumMod val="50000"/>
                  </a:schemeClr>
                </a:solidFill>
              </a:rPr>
              <a:t> :</a:t>
            </a:r>
          </a:p>
          <a:p>
            <a:pPr>
              <a:buBlip>
                <a:blip r:embed="rId3"/>
              </a:buBlip>
            </a:pPr>
            <a:endParaRPr lang="en-US" dirty="0" smtClean="0">
              <a:solidFill>
                <a:schemeClr val="accent2">
                  <a:lumMod val="50000"/>
                </a:schemeClr>
              </a:solidFill>
            </a:endParaRPr>
          </a:p>
          <a:p>
            <a:pPr>
              <a:buBlip>
                <a:blip r:embed="rId3"/>
              </a:buBlip>
            </a:pPr>
            <a:r>
              <a:rPr lang="en-US" dirty="0" smtClean="0">
                <a:solidFill>
                  <a:schemeClr val="accent2">
                    <a:lumMod val="50000"/>
                  </a:schemeClr>
                </a:solidFill>
              </a:rPr>
              <a:t>Head stock is main machin</a:t>
            </a:r>
            <a:r>
              <a:rPr lang="en-US" dirty="0" smtClean="0">
                <a:solidFill>
                  <a:schemeClr val="accent2">
                    <a:lumMod val="50000"/>
                  </a:schemeClr>
                </a:solidFill>
              </a:rPr>
              <a:t>e structure of Sugar plant used for crushing the sugarcane.</a:t>
            </a:r>
          </a:p>
          <a:p>
            <a:pPr>
              <a:buBlip>
                <a:blip r:embed="rId3"/>
              </a:buBlip>
            </a:pPr>
            <a:endParaRPr lang="en-US" dirty="0" smtClean="0">
              <a:solidFill>
                <a:schemeClr val="accent2">
                  <a:lumMod val="50000"/>
                </a:schemeClr>
              </a:solidFill>
            </a:endParaRPr>
          </a:p>
          <a:p>
            <a:pPr>
              <a:buBlip>
                <a:blip r:embed="rId3"/>
              </a:buBlip>
            </a:pPr>
            <a:r>
              <a:rPr lang="en-US" dirty="0" smtClean="0">
                <a:solidFill>
                  <a:schemeClr val="accent2">
                    <a:lumMod val="50000"/>
                  </a:schemeClr>
                </a:solidFill>
              </a:rPr>
              <a:t>We done the Machining of this job on Horizontal Boring machine</a:t>
            </a:r>
          </a:p>
          <a:p>
            <a:endParaRPr lang="en-US" dirty="0" smtClean="0">
              <a:solidFill>
                <a:schemeClr val="accent2">
                  <a:lumMod val="50000"/>
                </a:schemeClr>
              </a:solidFill>
            </a:endParaRPr>
          </a:p>
          <a:p>
            <a:pPr>
              <a:buBlip>
                <a:blip r:embed="rId3"/>
              </a:buBlip>
            </a:pPr>
            <a:r>
              <a:rPr lang="en-US" dirty="0" smtClean="0">
                <a:solidFill>
                  <a:schemeClr val="accent2">
                    <a:lumMod val="50000"/>
                  </a:schemeClr>
                </a:solidFill>
              </a:rPr>
              <a:t>Job height is about 1m</a:t>
            </a:r>
            <a:endParaRPr lang="en-US" dirty="0" smtClean="0">
              <a:solidFill>
                <a:schemeClr val="accent2">
                  <a:lumMod val="50000"/>
                </a:schemeClr>
              </a:solidFill>
            </a:endParaRPr>
          </a:p>
          <a:p>
            <a:endParaRPr lang="en-US" dirty="0" smtClean="0">
              <a:solidFill>
                <a:schemeClr val="accent2">
                  <a:lumMod val="50000"/>
                </a:schemeClr>
              </a:solidFill>
            </a:endParaRPr>
          </a:p>
          <a:p>
            <a:pPr>
              <a:buBlip>
                <a:blip r:embed="rId3"/>
              </a:buBlip>
            </a:pPr>
            <a:r>
              <a:rPr lang="en-US" dirty="0" err="1" smtClean="0">
                <a:solidFill>
                  <a:schemeClr val="accent2">
                    <a:lumMod val="50000"/>
                  </a:schemeClr>
                </a:solidFill>
              </a:rPr>
              <a:t>Apprx</a:t>
            </a:r>
            <a:r>
              <a:rPr lang="en-US" dirty="0" smtClean="0">
                <a:solidFill>
                  <a:schemeClr val="accent2">
                    <a:lumMod val="50000"/>
                  </a:schemeClr>
                </a:solidFill>
              </a:rPr>
              <a:t> weight </a:t>
            </a:r>
            <a:r>
              <a:rPr lang="en-US" dirty="0" smtClean="0">
                <a:solidFill>
                  <a:schemeClr val="accent2">
                    <a:lumMod val="50000"/>
                  </a:schemeClr>
                </a:solidFill>
              </a:rPr>
              <a:t>of about 1 </a:t>
            </a:r>
            <a:r>
              <a:rPr lang="en-US" dirty="0" smtClean="0">
                <a:solidFill>
                  <a:schemeClr val="accent2">
                    <a:lumMod val="50000"/>
                  </a:schemeClr>
                </a:solidFill>
              </a:rPr>
              <a:t>ton</a:t>
            </a:r>
          </a:p>
          <a:p>
            <a:endParaRPr lang="en-US" dirty="0" smtClean="0">
              <a:solidFill>
                <a:schemeClr val="accent2">
                  <a:lumMod val="50000"/>
                </a:schemeClr>
              </a:solidFill>
            </a:endParaRPr>
          </a:p>
          <a:p>
            <a:pPr>
              <a:buBlip>
                <a:blip r:embed="rId3"/>
              </a:buBlip>
            </a:pPr>
            <a:endParaRPr lang="en-US"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81002"/>
            <a:ext cx="8305800" cy="461665"/>
          </a:xfrm>
          <a:prstGeom prst="rect">
            <a:avLst/>
          </a:prstGeom>
          <a:noFill/>
        </p:spPr>
        <p:txBody>
          <a:bodyPr wrap="square" rtlCol="0">
            <a:spAutoFit/>
          </a:bodyPr>
          <a:lstStyle/>
          <a:p>
            <a:pPr algn="ctr"/>
            <a:r>
              <a:rPr lang="en-US" sz="2400" b="1" dirty="0" smtClean="0">
                <a:solidFill>
                  <a:schemeClr val="tx2">
                    <a:lumMod val="50000"/>
                  </a:schemeClr>
                </a:solidFill>
                <a:latin typeface="+mj-lt"/>
              </a:rPr>
              <a:t>HORIZONTAL BORING MACHINE- WMW MAKE</a:t>
            </a:r>
            <a:endParaRPr lang="en-US" sz="2400" b="1" dirty="0">
              <a:solidFill>
                <a:schemeClr val="tx2">
                  <a:lumMod val="50000"/>
                </a:schemeClr>
              </a:solidFill>
              <a:latin typeface="+mj-lt"/>
            </a:endParaRPr>
          </a:p>
        </p:txBody>
      </p:sp>
      <p:pic>
        <p:nvPicPr>
          <p:cNvPr id="5" name="Picture 4" descr="IMG-20130110-00081.jpg"/>
          <p:cNvPicPr>
            <a:picLocks noChangeAspect="1"/>
          </p:cNvPicPr>
          <p:nvPr/>
        </p:nvPicPr>
        <p:blipFill>
          <a:blip r:embed="rId2" cstate="email"/>
          <a:stretch>
            <a:fillRect/>
          </a:stretch>
        </p:blipFill>
        <p:spPr>
          <a:xfrm>
            <a:off x="228600" y="838200"/>
            <a:ext cx="7924800" cy="4419600"/>
          </a:xfrm>
          <a:prstGeom prst="rect">
            <a:avLst/>
          </a:prstGeom>
        </p:spPr>
      </p:pic>
      <p:sp>
        <p:nvSpPr>
          <p:cNvPr id="8" name="TextBox 7"/>
          <p:cNvSpPr txBox="1"/>
          <p:nvPr/>
        </p:nvSpPr>
        <p:spPr>
          <a:xfrm>
            <a:off x="152400" y="5410201"/>
            <a:ext cx="8001000" cy="1200329"/>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b="1" u="sng" dirty="0" smtClean="0">
                <a:solidFill>
                  <a:schemeClr val="accent2">
                    <a:lumMod val="50000"/>
                  </a:schemeClr>
                </a:solidFill>
              </a:rPr>
              <a:t>Specification</a:t>
            </a:r>
            <a:r>
              <a:rPr lang="en-US" dirty="0" smtClean="0">
                <a:solidFill>
                  <a:schemeClr val="accent2">
                    <a:lumMod val="50000"/>
                  </a:schemeClr>
                </a:solidFill>
              </a:rPr>
              <a:t> :Spindle -130mm Table size – 1400 mm X 1600 mm</a:t>
            </a:r>
          </a:p>
          <a:p>
            <a:r>
              <a:rPr lang="en-US" dirty="0" smtClean="0">
                <a:solidFill>
                  <a:schemeClr val="accent2">
                    <a:lumMod val="50000"/>
                  </a:schemeClr>
                </a:solidFill>
              </a:rPr>
              <a:t> Cross slide – 2500mm, Longitudinal slide- 2500mm, Vertical slide – 2700mm</a:t>
            </a:r>
          </a:p>
          <a:p>
            <a:r>
              <a:rPr lang="en-US" dirty="0" smtClean="0">
                <a:solidFill>
                  <a:schemeClr val="accent2">
                    <a:lumMod val="50000"/>
                  </a:schemeClr>
                </a:solidFill>
              </a:rPr>
              <a:t>Max load on table 10 ton, Fitted with DRO for all axis </a:t>
            </a:r>
            <a:r>
              <a:rPr lang="en-US" dirty="0" smtClean="0"/>
              <a:t>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57201"/>
            <a:ext cx="8305800" cy="461665"/>
          </a:xfrm>
          <a:prstGeom prst="rect">
            <a:avLst/>
          </a:prstGeom>
          <a:noFill/>
        </p:spPr>
        <p:txBody>
          <a:bodyPr wrap="square" rtlCol="0">
            <a:spAutoFit/>
          </a:bodyPr>
          <a:lstStyle/>
          <a:p>
            <a:pPr algn="ctr"/>
            <a:r>
              <a:rPr lang="en-US" sz="2400" b="1" dirty="0" smtClean="0">
                <a:solidFill>
                  <a:schemeClr val="tx2">
                    <a:lumMod val="50000"/>
                  </a:schemeClr>
                </a:solidFill>
                <a:latin typeface="+mj-lt"/>
              </a:rPr>
              <a:t>HORIZONTAL BORING MACHINE- TITAN MAKE</a:t>
            </a:r>
            <a:endParaRPr lang="en-US" sz="2400" b="1" dirty="0">
              <a:solidFill>
                <a:schemeClr val="tx2">
                  <a:lumMod val="50000"/>
                </a:schemeClr>
              </a:solidFill>
              <a:latin typeface="+mj-lt"/>
            </a:endParaRPr>
          </a:p>
        </p:txBody>
      </p:sp>
      <p:pic>
        <p:nvPicPr>
          <p:cNvPr id="5" name="Picture 4" descr="3.jpg"/>
          <p:cNvPicPr>
            <a:picLocks noChangeAspect="1"/>
          </p:cNvPicPr>
          <p:nvPr/>
        </p:nvPicPr>
        <p:blipFill>
          <a:blip r:embed="rId2" cstate="email"/>
          <a:stretch>
            <a:fillRect/>
          </a:stretch>
        </p:blipFill>
        <p:spPr>
          <a:xfrm>
            <a:off x="228600" y="990600"/>
            <a:ext cx="4191000" cy="5486400"/>
          </a:xfrm>
          <a:prstGeom prst="rect">
            <a:avLst/>
          </a:prstGeom>
        </p:spPr>
      </p:pic>
      <p:sp>
        <p:nvSpPr>
          <p:cNvPr id="4" name="TextBox 3"/>
          <p:cNvSpPr txBox="1"/>
          <p:nvPr/>
        </p:nvSpPr>
        <p:spPr>
          <a:xfrm>
            <a:off x="4648200" y="1295401"/>
            <a:ext cx="3429000" cy="4524315"/>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b="1" u="sng" dirty="0" smtClean="0">
                <a:solidFill>
                  <a:schemeClr val="accent2">
                    <a:lumMod val="50000"/>
                  </a:schemeClr>
                </a:solidFill>
              </a:rPr>
              <a:t>Specification</a:t>
            </a:r>
            <a:r>
              <a:rPr lang="en-US" dirty="0" smtClean="0">
                <a:solidFill>
                  <a:schemeClr val="accent2">
                    <a:lumMod val="50000"/>
                  </a:schemeClr>
                </a:solidFill>
              </a:rPr>
              <a:t> :</a:t>
            </a:r>
          </a:p>
          <a:p>
            <a:pPr>
              <a:buBlip>
                <a:blip r:embed="rId3"/>
              </a:buBlip>
            </a:pPr>
            <a:endParaRPr lang="en-US" dirty="0" smtClean="0">
              <a:solidFill>
                <a:schemeClr val="accent2">
                  <a:lumMod val="50000"/>
                </a:schemeClr>
              </a:solidFill>
            </a:endParaRPr>
          </a:p>
          <a:p>
            <a:pPr>
              <a:buBlip>
                <a:blip r:embed="rId3"/>
              </a:buBlip>
            </a:pPr>
            <a:r>
              <a:rPr lang="en-US" dirty="0" smtClean="0">
                <a:solidFill>
                  <a:schemeClr val="accent2">
                    <a:lumMod val="50000"/>
                  </a:schemeClr>
                </a:solidFill>
              </a:rPr>
              <a:t>Spindle -100mm</a:t>
            </a:r>
          </a:p>
          <a:p>
            <a:endParaRPr lang="en-US" dirty="0" smtClean="0">
              <a:solidFill>
                <a:schemeClr val="accent2">
                  <a:lumMod val="50000"/>
                </a:schemeClr>
              </a:solidFill>
            </a:endParaRPr>
          </a:p>
          <a:p>
            <a:pPr>
              <a:buBlip>
                <a:blip r:embed="rId3"/>
              </a:buBlip>
            </a:pPr>
            <a:r>
              <a:rPr lang="en-US" dirty="0" smtClean="0">
                <a:solidFill>
                  <a:schemeClr val="accent2">
                    <a:lumMod val="50000"/>
                  </a:schemeClr>
                </a:solidFill>
              </a:rPr>
              <a:t>Table size – 1220 mm X 1520 mm</a:t>
            </a:r>
          </a:p>
          <a:p>
            <a:endParaRPr lang="en-US" dirty="0" smtClean="0">
              <a:solidFill>
                <a:schemeClr val="accent2">
                  <a:lumMod val="50000"/>
                </a:schemeClr>
              </a:solidFill>
            </a:endParaRPr>
          </a:p>
          <a:p>
            <a:pPr>
              <a:buBlip>
                <a:blip r:embed="rId3"/>
              </a:buBlip>
            </a:pPr>
            <a:r>
              <a:rPr lang="en-US" dirty="0" smtClean="0">
                <a:solidFill>
                  <a:schemeClr val="accent2">
                    <a:lumMod val="50000"/>
                  </a:schemeClr>
                </a:solidFill>
              </a:rPr>
              <a:t>Cross slide – 1500mm</a:t>
            </a:r>
          </a:p>
          <a:p>
            <a:endParaRPr lang="en-US" dirty="0" smtClean="0">
              <a:solidFill>
                <a:schemeClr val="accent2">
                  <a:lumMod val="50000"/>
                </a:schemeClr>
              </a:solidFill>
            </a:endParaRPr>
          </a:p>
          <a:p>
            <a:pPr>
              <a:buBlip>
                <a:blip r:embed="rId3"/>
              </a:buBlip>
            </a:pPr>
            <a:r>
              <a:rPr lang="en-US" dirty="0" smtClean="0">
                <a:solidFill>
                  <a:schemeClr val="accent2">
                    <a:lumMod val="50000"/>
                  </a:schemeClr>
                </a:solidFill>
              </a:rPr>
              <a:t>Longitudinal slide- 1150mm, </a:t>
            </a:r>
          </a:p>
          <a:p>
            <a:endParaRPr lang="en-US" dirty="0" smtClean="0">
              <a:solidFill>
                <a:schemeClr val="accent2">
                  <a:lumMod val="50000"/>
                </a:schemeClr>
              </a:solidFill>
            </a:endParaRPr>
          </a:p>
          <a:p>
            <a:pPr>
              <a:buBlip>
                <a:blip r:embed="rId3"/>
              </a:buBlip>
            </a:pPr>
            <a:r>
              <a:rPr lang="en-US" dirty="0" smtClean="0">
                <a:solidFill>
                  <a:schemeClr val="accent2">
                    <a:lumMod val="50000"/>
                  </a:schemeClr>
                </a:solidFill>
              </a:rPr>
              <a:t>Vertical slide – 1800mm</a:t>
            </a:r>
          </a:p>
          <a:p>
            <a:endParaRPr lang="en-US" dirty="0" smtClean="0">
              <a:solidFill>
                <a:schemeClr val="accent2">
                  <a:lumMod val="50000"/>
                </a:schemeClr>
              </a:solidFill>
            </a:endParaRPr>
          </a:p>
          <a:p>
            <a:pPr>
              <a:buBlip>
                <a:blip r:embed="rId3"/>
              </a:buBlip>
            </a:pPr>
            <a:r>
              <a:rPr lang="en-US" dirty="0" smtClean="0">
                <a:solidFill>
                  <a:schemeClr val="accent2">
                    <a:lumMod val="50000"/>
                  </a:schemeClr>
                </a:solidFill>
              </a:rPr>
              <a:t>Max load on table 5 ton</a:t>
            </a:r>
          </a:p>
          <a:p>
            <a:endParaRPr lang="en-US" dirty="0" smtClean="0">
              <a:solidFill>
                <a:schemeClr val="accent2">
                  <a:lumMod val="50000"/>
                </a:schemeClr>
              </a:solidFill>
            </a:endParaRPr>
          </a:p>
          <a:p>
            <a:pPr>
              <a:buBlip>
                <a:blip r:embed="rId3"/>
              </a:buBlip>
            </a:pPr>
            <a:r>
              <a:rPr lang="en-US" dirty="0" smtClean="0">
                <a:solidFill>
                  <a:schemeClr val="accent2">
                    <a:lumMod val="50000"/>
                  </a:schemeClr>
                </a:solidFill>
              </a:rPr>
              <a:t>Fitted with DRO for all axis   </a:t>
            </a:r>
            <a:endParaRPr lang="en-US"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1"/>
            <a:ext cx="9067800" cy="461665"/>
          </a:xfrm>
          <a:prstGeom prst="rect">
            <a:avLst/>
          </a:prstGeom>
          <a:noFill/>
        </p:spPr>
        <p:txBody>
          <a:bodyPr wrap="square" rtlCol="0">
            <a:spAutoFit/>
          </a:bodyPr>
          <a:lstStyle/>
          <a:p>
            <a:pPr algn="ctr"/>
            <a:r>
              <a:rPr lang="en-US" sz="2400" b="1" dirty="0" smtClean="0">
                <a:solidFill>
                  <a:schemeClr val="tx2">
                    <a:lumMod val="50000"/>
                  </a:schemeClr>
                </a:solidFill>
              </a:rPr>
              <a:t>HORIZONTAL BORING MACHINE- CORNAC MAKE</a:t>
            </a:r>
            <a:endParaRPr lang="en-US" sz="2400" b="1" dirty="0">
              <a:solidFill>
                <a:schemeClr val="tx2">
                  <a:lumMod val="50000"/>
                </a:schemeClr>
              </a:solidFill>
            </a:endParaRPr>
          </a:p>
        </p:txBody>
      </p:sp>
      <p:pic>
        <p:nvPicPr>
          <p:cNvPr id="5" name="Picture 4" descr="6.jpg"/>
          <p:cNvPicPr>
            <a:picLocks noChangeAspect="1"/>
          </p:cNvPicPr>
          <p:nvPr/>
        </p:nvPicPr>
        <p:blipFill>
          <a:blip r:embed="rId2" cstate="email"/>
          <a:srcRect/>
          <a:stretch>
            <a:fillRect/>
          </a:stretch>
        </p:blipFill>
        <p:spPr>
          <a:xfrm>
            <a:off x="228600" y="838200"/>
            <a:ext cx="4267200" cy="5791200"/>
          </a:xfrm>
          <a:prstGeom prst="rect">
            <a:avLst/>
          </a:prstGeom>
        </p:spPr>
      </p:pic>
      <p:sp>
        <p:nvSpPr>
          <p:cNvPr id="4" name="TextBox 3"/>
          <p:cNvSpPr txBox="1"/>
          <p:nvPr/>
        </p:nvSpPr>
        <p:spPr>
          <a:xfrm>
            <a:off x="4648200" y="1143001"/>
            <a:ext cx="3429000" cy="4524315"/>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b="1" u="sng" dirty="0" smtClean="0">
                <a:solidFill>
                  <a:schemeClr val="accent2">
                    <a:lumMod val="50000"/>
                  </a:schemeClr>
                </a:solidFill>
              </a:rPr>
              <a:t>Specification</a:t>
            </a:r>
            <a:r>
              <a:rPr lang="en-US" dirty="0" smtClean="0">
                <a:solidFill>
                  <a:schemeClr val="accent2">
                    <a:lumMod val="50000"/>
                  </a:schemeClr>
                </a:solidFill>
              </a:rPr>
              <a:t> :</a:t>
            </a:r>
          </a:p>
          <a:p>
            <a:pPr>
              <a:buBlip>
                <a:blip r:embed="rId3"/>
              </a:buBlip>
            </a:pPr>
            <a:endParaRPr lang="en-US" dirty="0" smtClean="0">
              <a:solidFill>
                <a:schemeClr val="accent2">
                  <a:lumMod val="50000"/>
                </a:schemeClr>
              </a:solidFill>
            </a:endParaRPr>
          </a:p>
          <a:p>
            <a:pPr>
              <a:buBlip>
                <a:blip r:embed="rId3"/>
              </a:buBlip>
            </a:pPr>
            <a:r>
              <a:rPr lang="en-US" dirty="0" smtClean="0">
                <a:solidFill>
                  <a:schemeClr val="accent2">
                    <a:lumMod val="50000"/>
                  </a:schemeClr>
                </a:solidFill>
              </a:rPr>
              <a:t>Spindle -90mm</a:t>
            </a:r>
          </a:p>
          <a:p>
            <a:endParaRPr lang="en-US" dirty="0" smtClean="0">
              <a:solidFill>
                <a:schemeClr val="accent2">
                  <a:lumMod val="50000"/>
                </a:schemeClr>
              </a:solidFill>
            </a:endParaRPr>
          </a:p>
          <a:p>
            <a:pPr>
              <a:buBlip>
                <a:blip r:embed="rId3"/>
              </a:buBlip>
            </a:pPr>
            <a:r>
              <a:rPr lang="en-US" dirty="0" smtClean="0">
                <a:solidFill>
                  <a:schemeClr val="accent2">
                    <a:lumMod val="50000"/>
                  </a:schemeClr>
                </a:solidFill>
              </a:rPr>
              <a:t>Table size – 1200 mm X 1200 mm</a:t>
            </a:r>
          </a:p>
          <a:p>
            <a:endParaRPr lang="en-US" dirty="0" smtClean="0">
              <a:solidFill>
                <a:schemeClr val="accent2">
                  <a:lumMod val="50000"/>
                </a:schemeClr>
              </a:solidFill>
            </a:endParaRPr>
          </a:p>
          <a:p>
            <a:pPr>
              <a:buBlip>
                <a:blip r:embed="rId3"/>
              </a:buBlip>
            </a:pPr>
            <a:r>
              <a:rPr lang="en-US" dirty="0" smtClean="0">
                <a:solidFill>
                  <a:schemeClr val="accent2">
                    <a:lumMod val="50000"/>
                  </a:schemeClr>
                </a:solidFill>
              </a:rPr>
              <a:t>Cross slide – 1600mm</a:t>
            </a:r>
          </a:p>
          <a:p>
            <a:endParaRPr lang="en-US" dirty="0" smtClean="0">
              <a:solidFill>
                <a:schemeClr val="accent2">
                  <a:lumMod val="50000"/>
                </a:schemeClr>
              </a:solidFill>
            </a:endParaRPr>
          </a:p>
          <a:p>
            <a:pPr>
              <a:buBlip>
                <a:blip r:embed="rId3"/>
              </a:buBlip>
            </a:pPr>
            <a:r>
              <a:rPr lang="en-US" dirty="0" smtClean="0">
                <a:solidFill>
                  <a:schemeClr val="accent2">
                    <a:lumMod val="50000"/>
                  </a:schemeClr>
                </a:solidFill>
              </a:rPr>
              <a:t>Longitudinal slide- 1200mm, </a:t>
            </a:r>
          </a:p>
          <a:p>
            <a:endParaRPr lang="en-US" dirty="0" smtClean="0">
              <a:solidFill>
                <a:schemeClr val="accent2">
                  <a:lumMod val="50000"/>
                </a:schemeClr>
              </a:solidFill>
            </a:endParaRPr>
          </a:p>
          <a:p>
            <a:pPr>
              <a:buBlip>
                <a:blip r:embed="rId3"/>
              </a:buBlip>
            </a:pPr>
            <a:r>
              <a:rPr lang="en-US" dirty="0" smtClean="0">
                <a:solidFill>
                  <a:schemeClr val="accent2">
                    <a:lumMod val="50000"/>
                  </a:schemeClr>
                </a:solidFill>
              </a:rPr>
              <a:t>Vertical slide – 1600mm</a:t>
            </a:r>
          </a:p>
          <a:p>
            <a:endParaRPr lang="en-US" dirty="0" smtClean="0">
              <a:solidFill>
                <a:schemeClr val="accent2">
                  <a:lumMod val="50000"/>
                </a:schemeClr>
              </a:solidFill>
            </a:endParaRPr>
          </a:p>
          <a:p>
            <a:pPr>
              <a:buBlip>
                <a:blip r:embed="rId3"/>
              </a:buBlip>
            </a:pPr>
            <a:r>
              <a:rPr lang="en-US" dirty="0" smtClean="0">
                <a:solidFill>
                  <a:schemeClr val="accent2">
                    <a:lumMod val="50000"/>
                  </a:schemeClr>
                </a:solidFill>
              </a:rPr>
              <a:t>Max load on table 5 ton</a:t>
            </a:r>
          </a:p>
          <a:p>
            <a:endParaRPr lang="en-US" dirty="0" smtClean="0">
              <a:solidFill>
                <a:schemeClr val="accent2">
                  <a:lumMod val="50000"/>
                </a:schemeClr>
              </a:solidFill>
            </a:endParaRPr>
          </a:p>
          <a:p>
            <a:pPr>
              <a:buBlip>
                <a:blip r:embed="rId3"/>
              </a:buBlip>
            </a:pPr>
            <a:r>
              <a:rPr lang="en-US" dirty="0" smtClean="0">
                <a:solidFill>
                  <a:schemeClr val="accent2">
                    <a:lumMod val="50000"/>
                  </a:schemeClr>
                </a:solidFill>
              </a:rPr>
              <a:t>Fitted with DRO for all axis   </a:t>
            </a:r>
            <a:endParaRPr lang="en-US"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57201"/>
            <a:ext cx="8305800" cy="461665"/>
          </a:xfrm>
          <a:prstGeom prst="rect">
            <a:avLst/>
          </a:prstGeom>
          <a:noFill/>
        </p:spPr>
        <p:txBody>
          <a:bodyPr wrap="square" rtlCol="0">
            <a:spAutoFit/>
          </a:bodyPr>
          <a:lstStyle/>
          <a:p>
            <a:pPr algn="ctr"/>
            <a:r>
              <a:rPr lang="en-US" sz="2400" b="1" dirty="0" smtClean="0">
                <a:solidFill>
                  <a:schemeClr val="tx2">
                    <a:lumMod val="50000"/>
                  </a:schemeClr>
                </a:solidFill>
              </a:rPr>
              <a:t>LATHE MACHINE- RAJENDRA MAKE</a:t>
            </a:r>
            <a:endParaRPr lang="en-US" sz="2400" b="1" dirty="0">
              <a:solidFill>
                <a:schemeClr val="tx2">
                  <a:lumMod val="50000"/>
                </a:schemeClr>
              </a:solidFill>
            </a:endParaRPr>
          </a:p>
        </p:txBody>
      </p:sp>
      <p:pic>
        <p:nvPicPr>
          <p:cNvPr id="4" name="Picture 3" descr="6.JPG"/>
          <p:cNvPicPr>
            <a:picLocks noChangeAspect="1"/>
          </p:cNvPicPr>
          <p:nvPr/>
        </p:nvPicPr>
        <p:blipFill>
          <a:blip r:embed="rId2" cstate="email"/>
          <a:stretch>
            <a:fillRect/>
          </a:stretch>
        </p:blipFill>
        <p:spPr>
          <a:xfrm>
            <a:off x="228600" y="914400"/>
            <a:ext cx="7620000" cy="4267200"/>
          </a:xfrm>
          <a:prstGeom prst="rect">
            <a:avLst/>
          </a:prstGeom>
        </p:spPr>
      </p:pic>
      <p:sp>
        <p:nvSpPr>
          <p:cNvPr id="6" name="TextBox 5"/>
          <p:cNvSpPr txBox="1"/>
          <p:nvPr/>
        </p:nvSpPr>
        <p:spPr>
          <a:xfrm>
            <a:off x="457200" y="5334001"/>
            <a:ext cx="5715000"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buBlip>
                <a:blip r:embed="rId3"/>
              </a:buBlip>
            </a:pPr>
            <a:r>
              <a:rPr lang="en-US" dirty="0" smtClean="0">
                <a:solidFill>
                  <a:schemeClr val="accent2">
                    <a:lumMod val="50000"/>
                  </a:schemeClr>
                </a:solidFill>
              </a:rPr>
              <a:t>Make : </a:t>
            </a:r>
            <a:r>
              <a:rPr lang="en-US" dirty="0" err="1" smtClean="0">
                <a:solidFill>
                  <a:schemeClr val="accent2">
                    <a:lumMod val="50000"/>
                  </a:schemeClr>
                </a:solidFill>
              </a:rPr>
              <a:t>Rajendra</a:t>
            </a:r>
            <a:r>
              <a:rPr lang="en-US" dirty="0" smtClean="0">
                <a:solidFill>
                  <a:schemeClr val="accent2">
                    <a:lumMod val="50000"/>
                  </a:schemeClr>
                </a:solidFill>
              </a:rPr>
              <a:t> , Punjab </a:t>
            </a:r>
          </a:p>
          <a:p>
            <a:pPr>
              <a:buBlip>
                <a:blip r:embed="rId3"/>
              </a:buBlip>
            </a:pPr>
            <a:r>
              <a:rPr lang="en-US" dirty="0" smtClean="0">
                <a:solidFill>
                  <a:schemeClr val="accent2">
                    <a:lumMod val="50000"/>
                  </a:schemeClr>
                </a:solidFill>
              </a:rPr>
              <a:t>Capacity: Bed Length 16 feet long and Chuck diameter 36 inch, Centre Height – 25 inch</a:t>
            </a:r>
          </a:p>
          <a:p>
            <a:pPr>
              <a:buBlip>
                <a:blip r:embed="rId3"/>
              </a:buBlip>
            </a:pPr>
            <a:r>
              <a:rPr lang="en-US" dirty="0" smtClean="0">
                <a:solidFill>
                  <a:schemeClr val="accent2">
                    <a:lumMod val="50000"/>
                  </a:schemeClr>
                </a:solidFill>
              </a:rPr>
              <a:t>We are have 3 machine like this.</a:t>
            </a:r>
            <a:endParaRPr lang="en-US"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701040"/>
          </a:xfrm>
        </p:spPr>
        <p:txBody>
          <a:bodyPr>
            <a:normAutofit fontScale="90000"/>
          </a:bodyPr>
          <a:lstStyle/>
          <a:p>
            <a:r>
              <a:rPr lang="en-US" sz="3600" dirty="0" err="1" smtClean="0">
                <a:solidFill>
                  <a:schemeClr val="tx2">
                    <a:lumMod val="50000"/>
                  </a:schemeClr>
                </a:solidFill>
              </a:rPr>
              <a:t>Cnc</a:t>
            </a:r>
            <a:r>
              <a:rPr lang="en-US" sz="3600" dirty="0" smtClean="0">
                <a:solidFill>
                  <a:schemeClr val="tx2">
                    <a:lumMod val="50000"/>
                  </a:schemeClr>
                </a:solidFill>
              </a:rPr>
              <a:t> PLATE ROLLING </a:t>
            </a:r>
            <a:r>
              <a:rPr lang="en-US" sz="3100" dirty="0" smtClean="0">
                <a:solidFill>
                  <a:schemeClr val="tx2">
                    <a:lumMod val="50000"/>
                  </a:schemeClr>
                </a:solidFill>
                <a:latin typeface="+mn-lt"/>
              </a:rPr>
              <a:t>MACHINE</a:t>
            </a:r>
            <a:endParaRPr lang="en-US" sz="3100" dirty="0">
              <a:latin typeface="+mn-lt"/>
            </a:endParaRPr>
          </a:p>
        </p:txBody>
      </p:sp>
      <p:pic>
        <p:nvPicPr>
          <p:cNvPr id="6" name="Content Placeholder 5" descr="cnc rolling machine.PNG"/>
          <p:cNvPicPr>
            <a:picLocks noGrp="1" noChangeAspect="1"/>
          </p:cNvPicPr>
          <p:nvPr>
            <p:ph sz="quarter" idx="1"/>
          </p:nvPr>
        </p:nvPicPr>
        <p:blipFill>
          <a:blip r:embed="rId2"/>
          <a:stretch>
            <a:fillRect/>
          </a:stretch>
        </p:blipFill>
        <p:spPr>
          <a:xfrm>
            <a:off x="609600" y="982338"/>
            <a:ext cx="6858000" cy="3894463"/>
          </a:xfrm>
        </p:spPr>
      </p:pic>
      <p:sp>
        <p:nvSpPr>
          <p:cNvPr id="8" name="TextBox 7"/>
          <p:cNvSpPr txBox="1"/>
          <p:nvPr/>
        </p:nvSpPr>
        <p:spPr>
          <a:xfrm>
            <a:off x="533400" y="5334001"/>
            <a:ext cx="5029200"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buBlip>
                <a:blip r:embed="rId3"/>
              </a:buBlip>
            </a:pPr>
            <a:r>
              <a:rPr lang="en-US" dirty="0" smtClean="0">
                <a:solidFill>
                  <a:schemeClr val="accent2">
                    <a:lumMod val="50000"/>
                  </a:schemeClr>
                </a:solidFill>
              </a:rPr>
              <a:t>Make : </a:t>
            </a:r>
            <a:r>
              <a:rPr lang="en-US" dirty="0" err="1" smtClean="0">
                <a:solidFill>
                  <a:schemeClr val="accent2">
                    <a:lumMod val="50000"/>
                  </a:schemeClr>
                </a:solidFill>
              </a:rPr>
              <a:t>Davi</a:t>
            </a:r>
            <a:r>
              <a:rPr lang="en-US" dirty="0" smtClean="0">
                <a:solidFill>
                  <a:schemeClr val="accent2">
                    <a:lumMod val="50000"/>
                  </a:schemeClr>
                </a:solidFill>
              </a:rPr>
              <a:t> Machine </a:t>
            </a:r>
          </a:p>
          <a:p>
            <a:pPr>
              <a:buBlip>
                <a:blip r:embed="rId3"/>
              </a:buBlip>
            </a:pPr>
            <a:r>
              <a:rPr lang="en-US" dirty="0" smtClean="0">
                <a:solidFill>
                  <a:schemeClr val="accent2">
                    <a:lumMod val="50000"/>
                  </a:schemeClr>
                </a:solidFill>
              </a:rPr>
              <a:t>Capacity: 2000 mm x 10 mm</a:t>
            </a:r>
          </a:p>
          <a:p>
            <a:pPr>
              <a:buBlip>
                <a:blip r:embed="rId3"/>
              </a:buBlip>
            </a:pPr>
            <a:r>
              <a:rPr lang="en-US" dirty="0" smtClean="0">
                <a:solidFill>
                  <a:schemeClr val="accent2">
                    <a:lumMod val="50000"/>
                  </a:schemeClr>
                </a:solidFill>
              </a:rPr>
              <a:t>Roller Length 2050 long, </a:t>
            </a:r>
          </a:p>
          <a:p>
            <a:pPr>
              <a:buBlip>
                <a:blip r:embed="rId3"/>
              </a:buBlip>
            </a:pPr>
            <a:r>
              <a:rPr lang="en-US" dirty="0" smtClean="0">
                <a:solidFill>
                  <a:schemeClr val="accent2">
                    <a:lumMod val="50000"/>
                  </a:schemeClr>
                </a:solidFill>
              </a:rPr>
              <a:t> 4 rolls Machine with CNC operated </a:t>
            </a:r>
            <a:endParaRPr lang="en-US" dirty="0">
              <a:solidFill>
                <a:schemeClr val="accent2">
                  <a:lumMod val="50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57200"/>
            <a:ext cx="8305800" cy="707886"/>
          </a:xfrm>
          <a:prstGeom prst="rect">
            <a:avLst/>
          </a:prstGeom>
          <a:noFill/>
        </p:spPr>
        <p:txBody>
          <a:bodyPr wrap="square" rtlCol="0">
            <a:spAutoFit/>
          </a:bodyPr>
          <a:lstStyle/>
          <a:p>
            <a:pPr algn="ctr"/>
            <a:r>
              <a:rPr lang="en-US" sz="4000" b="1" dirty="0" smtClean="0">
                <a:solidFill>
                  <a:schemeClr val="tx2">
                    <a:lumMod val="50000"/>
                  </a:schemeClr>
                </a:solidFill>
                <a:latin typeface="APS-C-DV-Priyanka" pitchFamily="2" charset="0"/>
              </a:rPr>
              <a:t>RADIAL DRILLING MACHINE</a:t>
            </a:r>
            <a:endParaRPr lang="en-US" sz="4000" b="1" dirty="0">
              <a:solidFill>
                <a:schemeClr val="tx2">
                  <a:lumMod val="50000"/>
                </a:schemeClr>
              </a:solidFill>
              <a:latin typeface="APS-C-DV-Priyanka" pitchFamily="2" charset="0"/>
            </a:endParaRPr>
          </a:p>
        </p:txBody>
      </p:sp>
      <p:pic>
        <p:nvPicPr>
          <p:cNvPr id="5" name="Picture 4" descr="4.jpg"/>
          <p:cNvPicPr>
            <a:picLocks noChangeAspect="1"/>
          </p:cNvPicPr>
          <p:nvPr/>
        </p:nvPicPr>
        <p:blipFill>
          <a:blip r:embed="rId2" cstate="email"/>
          <a:srcRect t="-1316"/>
          <a:stretch>
            <a:fillRect/>
          </a:stretch>
        </p:blipFill>
        <p:spPr>
          <a:xfrm>
            <a:off x="685800" y="990600"/>
            <a:ext cx="4191000" cy="5638800"/>
          </a:xfrm>
          <a:prstGeom prst="rect">
            <a:avLst/>
          </a:prstGeom>
        </p:spPr>
      </p:pic>
      <p:sp>
        <p:nvSpPr>
          <p:cNvPr id="10" name="TextBox 9"/>
          <p:cNvSpPr txBox="1"/>
          <p:nvPr/>
        </p:nvSpPr>
        <p:spPr>
          <a:xfrm>
            <a:off x="5105400" y="1752600"/>
            <a:ext cx="2819400"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buBlip>
                <a:blip r:embed="rId3"/>
              </a:buBlip>
            </a:pPr>
            <a:r>
              <a:rPr lang="en-US" dirty="0" smtClean="0">
                <a:solidFill>
                  <a:schemeClr val="accent2">
                    <a:lumMod val="50000"/>
                  </a:schemeClr>
                </a:solidFill>
              </a:rPr>
              <a:t>Make : SCPEL , </a:t>
            </a:r>
            <a:r>
              <a:rPr lang="en-US" dirty="0" err="1" smtClean="0">
                <a:solidFill>
                  <a:schemeClr val="accent2">
                    <a:lumMod val="50000"/>
                  </a:schemeClr>
                </a:solidFill>
              </a:rPr>
              <a:t>Hungery</a:t>
            </a:r>
            <a:endParaRPr lang="en-US" dirty="0" smtClean="0">
              <a:solidFill>
                <a:schemeClr val="accent2">
                  <a:lumMod val="50000"/>
                </a:schemeClr>
              </a:solidFill>
            </a:endParaRPr>
          </a:p>
          <a:p>
            <a:endParaRPr lang="en-US" dirty="0" smtClean="0">
              <a:solidFill>
                <a:schemeClr val="accent2">
                  <a:lumMod val="50000"/>
                </a:schemeClr>
              </a:solidFill>
            </a:endParaRPr>
          </a:p>
          <a:p>
            <a:pPr>
              <a:buBlip>
                <a:blip r:embed="rId3"/>
              </a:buBlip>
            </a:pPr>
            <a:r>
              <a:rPr lang="en-US" dirty="0" smtClean="0">
                <a:solidFill>
                  <a:schemeClr val="accent2">
                    <a:lumMod val="50000"/>
                  </a:schemeClr>
                </a:solidFill>
              </a:rPr>
              <a:t>Capacity: Max. 75mm</a:t>
            </a:r>
            <a:endParaRPr lang="en-US" dirty="0">
              <a:solidFill>
                <a:schemeClr val="accent2">
                  <a:lumMod val="5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3"/>
          <p:cNvSpPr txBox="1">
            <a:spLocks noChangeArrowheads="1"/>
          </p:cNvSpPr>
          <p:nvPr/>
        </p:nvSpPr>
        <p:spPr bwMode="auto">
          <a:xfrm>
            <a:off x="381000" y="1600200"/>
            <a:ext cx="4191000" cy="1569660"/>
          </a:xfrm>
          <a:prstGeom prst="rect">
            <a:avLst/>
          </a:prstGeom>
          <a:noFill/>
          <a:ln w="9525">
            <a:noFill/>
            <a:miter lim="800000"/>
            <a:headEnd/>
            <a:tailEnd/>
          </a:ln>
        </p:spPr>
        <p:txBody>
          <a:bodyPr>
            <a:spAutoFit/>
          </a:bodyPr>
          <a:lstStyle/>
          <a:p>
            <a:r>
              <a:rPr lang="en-US" sz="2400" dirty="0">
                <a:latin typeface="Bookman Old Style" pitchFamily="18" charset="0"/>
              </a:rPr>
              <a:t>MANUFACTURING HUB IS</a:t>
            </a:r>
          </a:p>
          <a:p>
            <a:r>
              <a:rPr lang="en-US" dirty="0">
                <a:latin typeface="Bookman Old Style" pitchFamily="18" charset="0"/>
              </a:rPr>
              <a:t>- WELL CONNECTED BY RAIL &amp; ROAD TO ALL MAJOR CITIES</a:t>
            </a:r>
          </a:p>
          <a:p>
            <a:pPr>
              <a:buFontTx/>
              <a:buChar char="-"/>
            </a:pPr>
            <a:r>
              <a:rPr lang="en-US" dirty="0">
                <a:latin typeface="Bookman Old Style" pitchFamily="18" charset="0"/>
              </a:rPr>
              <a:t> LOCATED AT A DISTANCE OF 250 KM FROM MUMBAI</a:t>
            </a:r>
          </a:p>
        </p:txBody>
      </p:sp>
      <p:sp>
        <p:nvSpPr>
          <p:cNvPr id="8195" name="Title 3"/>
          <p:cNvSpPr>
            <a:spLocks noGrp="1"/>
          </p:cNvSpPr>
          <p:nvPr>
            <p:ph type="title"/>
          </p:nvPr>
        </p:nvSpPr>
        <p:spPr>
          <a:xfrm>
            <a:off x="228600" y="609600"/>
            <a:ext cx="7543800" cy="685800"/>
          </a:xfrm>
        </p:spPr>
        <p:txBody>
          <a:bodyPr>
            <a:normAutofit/>
          </a:bodyPr>
          <a:lstStyle/>
          <a:p>
            <a:pPr algn="ctr"/>
            <a:r>
              <a:rPr lang="en-US" dirty="0" smtClean="0">
                <a:solidFill>
                  <a:schemeClr val="tx2">
                    <a:lumMod val="75000"/>
                  </a:schemeClr>
                </a:solidFill>
              </a:rPr>
              <a:t>GEOGRAPHIC LOCATION</a:t>
            </a:r>
          </a:p>
        </p:txBody>
      </p:sp>
      <p:pic>
        <p:nvPicPr>
          <p:cNvPr id="8196" name="Picture 2" descr="G:\New Folder (2)\india_map.gif"/>
          <p:cNvPicPr>
            <a:picLocks noChangeAspect="1" noChangeArrowheads="1"/>
          </p:cNvPicPr>
          <p:nvPr/>
        </p:nvPicPr>
        <p:blipFill>
          <a:blip r:embed="rId2"/>
          <a:srcRect/>
          <a:stretch>
            <a:fillRect/>
          </a:stretch>
        </p:blipFill>
        <p:spPr bwMode="auto">
          <a:xfrm>
            <a:off x="4495800" y="1524001"/>
            <a:ext cx="4343400" cy="5111750"/>
          </a:xfrm>
          <a:prstGeom prst="rect">
            <a:avLst/>
          </a:prstGeom>
          <a:noFill/>
          <a:ln w="9525">
            <a:noFill/>
            <a:miter lim="800000"/>
            <a:headEnd/>
            <a:tailEnd/>
          </a:ln>
        </p:spPr>
      </p:pic>
      <p:pic>
        <p:nvPicPr>
          <p:cNvPr id="8197" name="Picture 3" descr="G:\New Folder (2)\maharashtra_map.jpg"/>
          <p:cNvPicPr>
            <a:picLocks noChangeAspect="1" noChangeArrowheads="1"/>
          </p:cNvPicPr>
          <p:nvPr/>
        </p:nvPicPr>
        <p:blipFill>
          <a:blip r:embed="rId3" cstate="email"/>
          <a:srcRect/>
          <a:stretch>
            <a:fillRect/>
          </a:stretch>
        </p:blipFill>
        <p:spPr bwMode="auto">
          <a:xfrm>
            <a:off x="381001" y="3352800"/>
            <a:ext cx="4043363" cy="3276600"/>
          </a:xfrm>
          <a:prstGeom prst="rect">
            <a:avLst/>
          </a:prstGeom>
          <a:noFill/>
          <a:ln w="9525">
            <a:noFill/>
            <a:miter lim="800000"/>
            <a:headEnd/>
            <a:tailEnd/>
          </a:ln>
        </p:spPr>
      </p:pic>
      <p:cxnSp>
        <p:nvCxnSpPr>
          <p:cNvPr id="9" name="Straight Arrow Connector 8"/>
          <p:cNvCxnSpPr/>
          <p:nvPr/>
        </p:nvCxnSpPr>
        <p:spPr>
          <a:xfrm rot="10800000" flipV="1">
            <a:off x="4419600" y="4648200"/>
            <a:ext cx="1066800" cy="76200"/>
          </a:xfrm>
          <a:prstGeom prst="straightConnector1">
            <a:avLst/>
          </a:prstGeom>
          <a:ln w="28575">
            <a:solidFill>
              <a:schemeClr val="tx1"/>
            </a:solidFill>
            <a:tailEnd type="arrow"/>
          </a:ln>
        </p:spPr>
        <p:style>
          <a:lnRef idx="3">
            <a:schemeClr val="accent1"/>
          </a:lnRef>
          <a:fillRef idx="0">
            <a:schemeClr val="accent1"/>
          </a:fillRef>
          <a:effectRef idx="2">
            <a:schemeClr val="accent1"/>
          </a:effectRef>
          <a:fontRef idx="minor">
            <a:schemeClr val="tx1"/>
          </a:fontRef>
        </p:style>
      </p:cxnSp>
      <p:cxnSp>
        <p:nvCxnSpPr>
          <p:cNvPr id="8" name="Straight Arrow Connector 7"/>
          <p:cNvCxnSpPr/>
          <p:nvPr/>
        </p:nvCxnSpPr>
        <p:spPr>
          <a:xfrm rot="10800000">
            <a:off x="1676400" y="4830764"/>
            <a:ext cx="1371600" cy="1189037"/>
          </a:xfrm>
          <a:prstGeom prst="straightConnector1">
            <a:avLst/>
          </a:prstGeom>
          <a:ln w="28575">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accent2">
                    <a:lumMod val="50000"/>
                  </a:schemeClr>
                </a:solidFill>
              </a:rPr>
              <a:t>Company Details</a:t>
            </a:r>
            <a:endParaRPr lang="en-US" sz="3600" dirty="0">
              <a:solidFill>
                <a:schemeClr val="accent2">
                  <a:lumMod val="50000"/>
                </a:schemeClr>
              </a:solidFill>
            </a:endParaRPr>
          </a:p>
        </p:txBody>
      </p:sp>
      <p:sp>
        <p:nvSpPr>
          <p:cNvPr id="4" name="Content Placeholder 2"/>
          <p:cNvSpPr>
            <a:spLocks noGrp="1"/>
          </p:cNvSpPr>
          <p:nvPr>
            <p:ph sz="quarter" idx="1"/>
          </p:nvPr>
        </p:nvSpPr>
        <p:spPr>
          <a:xfrm>
            <a:off x="457200" y="1609416"/>
            <a:ext cx="7620000" cy="4846320"/>
          </a:xfrm>
          <a:prstGeom prst="rect">
            <a:avLst/>
          </a:prstGeom>
        </p:spPr>
        <p:txBody>
          <a:bodyPr vert="horz">
            <a:normAutofit lnSpcReduction="10000"/>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r>
              <a:rPr lang="en-US" dirty="0" smtClean="0"/>
              <a:t>VAT TIN No.: 27940597727 V  </a:t>
            </a:r>
            <a:r>
              <a:rPr lang="en-US" dirty="0" err="1" smtClean="0"/>
              <a:t>w.e.f</a:t>
            </a:r>
            <a:r>
              <a:rPr lang="en-US" dirty="0" smtClean="0"/>
              <a:t>. </a:t>
            </a:r>
            <a:r>
              <a:rPr lang="en-US" dirty="0" err="1" smtClean="0"/>
              <a:t>Dt</a:t>
            </a:r>
            <a:r>
              <a:rPr lang="en-US" dirty="0" smtClean="0"/>
              <a:t> 23-03-07</a:t>
            </a:r>
          </a:p>
          <a:p>
            <a:r>
              <a:rPr lang="en-US" dirty="0" smtClean="0"/>
              <a:t>CST TIN No.: 27940597727 C  </a:t>
            </a:r>
            <a:r>
              <a:rPr lang="en-US" dirty="0" err="1" smtClean="0"/>
              <a:t>w.e.f</a:t>
            </a:r>
            <a:r>
              <a:rPr lang="en-US" dirty="0" smtClean="0"/>
              <a:t>. </a:t>
            </a:r>
            <a:r>
              <a:rPr lang="en-US" dirty="0" err="1" smtClean="0"/>
              <a:t>Dt</a:t>
            </a:r>
            <a:r>
              <a:rPr lang="en-US" dirty="0" smtClean="0"/>
              <a:t> 23-03-07</a:t>
            </a:r>
          </a:p>
          <a:p>
            <a:endParaRPr lang="en-US" dirty="0" smtClean="0"/>
          </a:p>
          <a:p>
            <a:r>
              <a:rPr lang="en-US" dirty="0" smtClean="0"/>
              <a:t>Central Excise </a:t>
            </a:r>
            <a:r>
              <a:rPr lang="en-US" dirty="0" err="1" smtClean="0"/>
              <a:t>Reg</a:t>
            </a:r>
            <a:r>
              <a:rPr lang="en-US" dirty="0" smtClean="0"/>
              <a:t> No. ABBPP9392CEM001</a:t>
            </a:r>
          </a:p>
          <a:p>
            <a:pPr>
              <a:buNone/>
            </a:pPr>
            <a:r>
              <a:rPr lang="en-US" sz="1800" dirty="0" smtClean="0"/>
              <a:t>	Range : II</a:t>
            </a:r>
          </a:p>
          <a:p>
            <a:pPr>
              <a:buNone/>
            </a:pPr>
            <a:r>
              <a:rPr lang="en-US" sz="1800" dirty="0" smtClean="0"/>
              <a:t> 	Division : </a:t>
            </a:r>
            <a:r>
              <a:rPr lang="en-US" sz="1800" dirty="0" err="1" smtClean="0"/>
              <a:t>Ahmednagar</a:t>
            </a:r>
            <a:endParaRPr lang="en-US" sz="1800" dirty="0" smtClean="0"/>
          </a:p>
          <a:p>
            <a:pPr>
              <a:buNone/>
            </a:pPr>
            <a:r>
              <a:rPr lang="en-US" sz="1800" dirty="0" smtClean="0"/>
              <a:t>	</a:t>
            </a:r>
            <a:r>
              <a:rPr lang="en-US" sz="1800" dirty="0" err="1" smtClean="0"/>
              <a:t>Commissionerate</a:t>
            </a:r>
            <a:r>
              <a:rPr lang="en-US" sz="1800" dirty="0" smtClean="0"/>
              <a:t>: Aurangabad </a:t>
            </a:r>
          </a:p>
          <a:p>
            <a:endParaRPr lang="en-US" dirty="0" smtClean="0"/>
          </a:p>
          <a:p>
            <a:r>
              <a:rPr lang="en-US" dirty="0" smtClean="0"/>
              <a:t>Service Tax No.: ABBPP9392CST001 </a:t>
            </a:r>
            <a:r>
              <a:rPr lang="en-US" dirty="0" err="1" smtClean="0"/>
              <a:t>Dt</a:t>
            </a:r>
            <a:r>
              <a:rPr lang="en-US" dirty="0" smtClean="0"/>
              <a:t> </a:t>
            </a:r>
            <a:r>
              <a:rPr lang="en-US" sz="2000" dirty="0" smtClean="0"/>
              <a:t>27/01/2009</a:t>
            </a: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rmAutofit fontScale="90000"/>
          </a:bodyPr>
          <a:lstStyle/>
          <a:p>
            <a:r>
              <a:rPr lang="en-US" u="sng" dirty="0" smtClean="0"/>
              <a:t>COMPANY OVERVIEW</a:t>
            </a:r>
            <a:r>
              <a:rPr lang="en-US" dirty="0" smtClean="0"/>
              <a:t/>
            </a:r>
            <a:br>
              <a:rPr lang="en-US" dirty="0" smtClean="0"/>
            </a:br>
            <a:endParaRPr lang="en-US" dirty="0"/>
          </a:p>
        </p:txBody>
      </p:sp>
      <p:sp>
        <p:nvSpPr>
          <p:cNvPr id="3" name="Content Placeholder 2"/>
          <p:cNvSpPr>
            <a:spLocks noGrp="1"/>
          </p:cNvSpPr>
          <p:nvPr>
            <p:ph sz="quarter" idx="1"/>
          </p:nvPr>
        </p:nvSpPr>
        <p:spPr>
          <a:xfrm>
            <a:off x="0" y="990600"/>
            <a:ext cx="8153400" cy="5638800"/>
          </a:xfrm>
        </p:spPr>
        <p:txBody>
          <a:bodyPr>
            <a:normAutofit lnSpcReduction="10000"/>
          </a:bodyPr>
          <a:lstStyle/>
          <a:p>
            <a:pPr>
              <a:buNone/>
            </a:pPr>
            <a:r>
              <a:rPr lang="en-US" dirty="0" smtClean="0"/>
              <a:t>		The </a:t>
            </a:r>
            <a:r>
              <a:rPr lang="en-US" dirty="0" smtClean="0"/>
              <a:t>company is established on 6000 </a:t>
            </a:r>
            <a:r>
              <a:rPr lang="en-US" dirty="0" err="1" smtClean="0"/>
              <a:t>Sqm</a:t>
            </a:r>
            <a:r>
              <a:rPr lang="en-US" dirty="0" smtClean="0"/>
              <a:t> plot area. Built up area is around 20,000 </a:t>
            </a:r>
            <a:r>
              <a:rPr lang="en-US" dirty="0" err="1" smtClean="0"/>
              <a:t>Sqm</a:t>
            </a:r>
            <a:r>
              <a:rPr lang="en-US" dirty="0" smtClean="0"/>
              <a:t>. Balance area is covered by Garden &amp; Tree plantation. The company is proprietary. The proprietor </a:t>
            </a:r>
            <a:r>
              <a:rPr lang="en-US" dirty="0" err="1" smtClean="0"/>
              <a:t>Mr.A.G.PANSARE</a:t>
            </a:r>
            <a:r>
              <a:rPr lang="en-US" dirty="0" smtClean="0"/>
              <a:t> is Mechanical Engineering graduate having 25 years experience in Crompton Greaves Ltd (</a:t>
            </a:r>
            <a:r>
              <a:rPr lang="en-US" dirty="0" err="1" smtClean="0"/>
              <a:t>Avantha</a:t>
            </a:r>
            <a:r>
              <a:rPr lang="en-US" dirty="0" smtClean="0"/>
              <a:t> group) as production manager. He had worked in project Management, Quality assurance, production, ISO 9001 Quality system as MR and TQM After his resignation. He worked in SSI unit as a partner for 10 years and then he has established is our unit as </a:t>
            </a:r>
            <a:r>
              <a:rPr lang="en-US" dirty="0" err="1" smtClean="0"/>
              <a:t>Aakansha</a:t>
            </a:r>
            <a:r>
              <a:rPr lang="en-US" dirty="0" smtClean="0"/>
              <a:t> Industries in year 2007. Now his son AMIT PANSARE is assisting him to establish the business. He is now concentrating on automation and overseas business development and new ideas.</a:t>
            </a:r>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228600"/>
            <a:ext cx="7848600" cy="6629400"/>
          </a:xfrm>
        </p:spPr>
        <p:txBody>
          <a:bodyPr>
            <a:normAutofit fontScale="85000" lnSpcReduction="20000"/>
          </a:bodyPr>
          <a:lstStyle/>
          <a:p>
            <a:pPr>
              <a:buNone/>
            </a:pPr>
            <a:r>
              <a:rPr lang="en-US" dirty="0" smtClean="0"/>
              <a:t>		We </a:t>
            </a:r>
            <a:r>
              <a:rPr lang="en-US" dirty="0" smtClean="0"/>
              <a:t>are producing a wide range of quality product to suit a variety of applications. We are proud of our reputation for high quality work and which has lead to us becoming one of the most highly regarded team of skilled craft men and engineers in the Maharashtra region. Our company is ISO 9001 certified. We also practice six sigma Quality standards.  </a:t>
            </a:r>
          </a:p>
          <a:p>
            <a:pPr>
              <a:buNone/>
            </a:pPr>
            <a:r>
              <a:rPr lang="en-US" dirty="0" smtClean="0"/>
              <a:t>	</a:t>
            </a:r>
            <a:r>
              <a:rPr lang="en-US" dirty="0" smtClean="0"/>
              <a:t>	Company has two sections machine shop and fabrication shop. As we have started the business with machining the job on Horizontal Boring Machines &amp; Lathe machines. We are machining different types of machine parts used in industries and sugar factories.</a:t>
            </a:r>
          </a:p>
          <a:p>
            <a:pPr>
              <a:buNone/>
            </a:pPr>
            <a:r>
              <a:rPr lang="en-US" dirty="0" smtClean="0"/>
              <a:t>	</a:t>
            </a:r>
            <a:r>
              <a:rPr lang="en-US" dirty="0" smtClean="0"/>
              <a:t>	Then we started </a:t>
            </a:r>
            <a:r>
              <a:rPr lang="en-US" dirty="0" smtClean="0"/>
              <a:t>Fabrication </a:t>
            </a:r>
            <a:r>
              <a:rPr lang="en-US" dirty="0" smtClean="0"/>
              <a:t>job. Our first customer is </a:t>
            </a:r>
            <a:r>
              <a:rPr lang="en-US" dirty="0" err="1" smtClean="0"/>
              <a:t>Suzlon</a:t>
            </a:r>
            <a:r>
              <a:rPr lang="en-US" dirty="0" smtClean="0"/>
              <a:t> Generator Ltd. </a:t>
            </a:r>
            <a:r>
              <a:rPr lang="en-US" dirty="0" err="1" smtClean="0"/>
              <a:t>Pune</a:t>
            </a:r>
            <a:r>
              <a:rPr lang="en-US" dirty="0" smtClean="0"/>
              <a:t>. We manufacture the heat exchanger and air duct for 1.5 mw for their generators.  Also we manufacture same type of heat exchanger for ABB ltd Gujarat. </a:t>
            </a:r>
          </a:p>
          <a:p>
            <a:pPr>
              <a:buNone/>
            </a:pPr>
            <a:r>
              <a:rPr lang="en-US" dirty="0" smtClean="0"/>
              <a:t>	</a:t>
            </a:r>
            <a:r>
              <a:rPr lang="en-US" dirty="0" smtClean="0"/>
              <a:t>	Now our major customer is Crompton Greaves Ltd and Cummins Generator Technologies. We supply fabricated alternator frames from 20 KVA to 2000 KVA. </a:t>
            </a:r>
          </a:p>
          <a:p>
            <a:pPr>
              <a:buNone/>
            </a:pPr>
            <a:r>
              <a:rPr lang="en-US" dirty="0" smtClean="0"/>
              <a:t>	</a:t>
            </a:r>
            <a:r>
              <a:rPr lang="en-US" dirty="0" smtClean="0"/>
              <a:t>	In our machining shop we have three horizontal boring machines, 5 lathe machines and 3 radial drilling machines. We are equipped with measuring facilities required for manufacturing above mentioned jobs.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a:r>
              <a:rPr lang="en-US" dirty="0" smtClean="0">
                <a:solidFill>
                  <a:schemeClr val="tx2">
                    <a:lumMod val="75000"/>
                  </a:schemeClr>
                </a:solidFill>
              </a:rPr>
              <a:t>COMPANY VISION</a:t>
            </a:r>
          </a:p>
        </p:txBody>
      </p:sp>
      <p:sp>
        <p:nvSpPr>
          <p:cNvPr id="9219" name="TextBox 3"/>
          <p:cNvSpPr txBox="1">
            <a:spLocks noChangeArrowheads="1"/>
          </p:cNvSpPr>
          <p:nvPr/>
        </p:nvSpPr>
        <p:spPr bwMode="auto">
          <a:xfrm>
            <a:off x="152400" y="2209800"/>
            <a:ext cx="8153400" cy="2831544"/>
          </a:xfrm>
          <a:prstGeom prst="rect">
            <a:avLst/>
          </a:prstGeom>
          <a:noFill/>
          <a:ln w="9525">
            <a:noFill/>
            <a:miter lim="800000"/>
            <a:headEnd/>
            <a:tailEnd/>
          </a:ln>
        </p:spPr>
        <p:txBody>
          <a:bodyPr anchor="ctr">
            <a:spAutoFit/>
          </a:bodyPr>
          <a:lstStyle/>
          <a:p>
            <a:pPr algn="ctr"/>
            <a:r>
              <a:rPr lang="en-US" sz="3200" dirty="0">
                <a:latin typeface="Bookman Old Style" pitchFamily="18" charset="0"/>
              </a:rPr>
              <a:t>“TO BE </a:t>
            </a:r>
          </a:p>
          <a:p>
            <a:pPr algn="ctr"/>
            <a:r>
              <a:rPr lang="en-US" sz="3200" dirty="0">
                <a:latin typeface="Bookman Old Style" pitchFamily="18" charset="0"/>
              </a:rPr>
              <a:t>A WORLD CLASS MANUFACTURER </a:t>
            </a:r>
          </a:p>
          <a:p>
            <a:pPr algn="ctr"/>
            <a:r>
              <a:rPr lang="en-US" sz="3200" dirty="0">
                <a:latin typeface="Bookman Old Style" pitchFamily="18" charset="0"/>
              </a:rPr>
              <a:t>OF ENGINEERING PRODUCTS </a:t>
            </a:r>
          </a:p>
          <a:p>
            <a:pPr algn="ctr"/>
            <a:r>
              <a:rPr lang="en-US" sz="3200" dirty="0">
                <a:latin typeface="Bookman Old Style" pitchFamily="18" charset="0"/>
              </a:rPr>
              <a:t>WITH SPECIFIC FOCUS ON </a:t>
            </a:r>
          </a:p>
          <a:p>
            <a:pPr algn="ctr"/>
            <a:r>
              <a:rPr lang="en-US" sz="3200" dirty="0">
                <a:latin typeface="Bookman Old Style" pitchFamily="18" charset="0"/>
              </a:rPr>
              <a:t>VALUE CREATION FOR THE SOCIETY”</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ctr"/>
            <a:r>
              <a:rPr lang="en-US" dirty="0" smtClean="0">
                <a:solidFill>
                  <a:schemeClr val="tx2">
                    <a:lumMod val="75000"/>
                  </a:schemeClr>
                </a:solidFill>
              </a:rPr>
              <a:t>COMPANY MISSION</a:t>
            </a:r>
          </a:p>
        </p:txBody>
      </p:sp>
      <p:sp>
        <p:nvSpPr>
          <p:cNvPr id="10243" name="TextBox 4"/>
          <p:cNvSpPr txBox="1">
            <a:spLocks noChangeArrowheads="1"/>
          </p:cNvSpPr>
          <p:nvPr/>
        </p:nvSpPr>
        <p:spPr bwMode="auto">
          <a:xfrm>
            <a:off x="304800" y="2139950"/>
            <a:ext cx="8153400" cy="4131900"/>
          </a:xfrm>
          <a:prstGeom prst="rect">
            <a:avLst/>
          </a:prstGeom>
          <a:noFill/>
          <a:ln w="9525">
            <a:noFill/>
            <a:miter lim="800000"/>
            <a:headEnd/>
            <a:tailEnd/>
          </a:ln>
        </p:spPr>
        <p:txBody>
          <a:bodyPr>
            <a:spAutoFit/>
          </a:bodyPr>
          <a:lstStyle/>
          <a:p>
            <a:pPr>
              <a:buBlip>
                <a:blip r:embed="rId2"/>
              </a:buBlip>
            </a:pPr>
            <a:r>
              <a:rPr lang="en-US" sz="3200" dirty="0">
                <a:latin typeface="Bookman Old Style" pitchFamily="18" charset="0"/>
              </a:rPr>
              <a:t> To improve productivity through </a:t>
            </a:r>
          </a:p>
          <a:p>
            <a:r>
              <a:rPr lang="en-US" sz="3200" dirty="0">
                <a:latin typeface="Bookman Old Style" pitchFamily="18" charset="0"/>
              </a:rPr>
              <a:t>    continuous improvement.</a:t>
            </a:r>
          </a:p>
          <a:p>
            <a:endParaRPr lang="en-US" sz="3200" dirty="0">
              <a:latin typeface="Bookman Old Style" pitchFamily="18" charset="0"/>
            </a:endParaRPr>
          </a:p>
          <a:p>
            <a:pPr>
              <a:buBlip>
                <a:blip r:embed="rId2"/>
              </a:buBlip>
            </a:pPr>
            <a:r>
              <a:rPr lang="en-US" sz="3200" dirty="0">
                <a:latin typeface="Bookman Old Style" pitchFamily="18" charset="0"/>
              </a:rPr>
              <a:t>To strive for excellence by </a:t>
            </a:r>
          </a:p>
          <a:p>
            <a:r>
              <a:rPr lang="en-US" sz="3200" dirty="0">
                <a:latin typeface="Bookman Old Style" pitchFamily="18" charset="0"/>
              </a:rPr>
              <a:t>   standardizing the systems &amp; work </a:t>
            </a:r>
          </a:p>
          <a:p>
            <a:r>
              <a:rPr lang="en-US" sz="3200" dirty="0">
                <a:latin typeface="Bookman Old Style" pitchFamily="18" charset="0"/>
              </a:rPr>
              <a:t>   procedures.</a:t>
            </a:r>
          </a:p>
          <a:p>
            <a:endParaRPr lang="en-US" sz="3200" dirty="0">
              <a:latin typeface="Bookman Old Style" pitchFamily="18" charset="0"/>
            </a:endParaRPr>
          </a:p>
          <a:p>
            <a:pPr>
              <a:buBlip>
                <a:blip r:embed="rId2"/>
              </a:buBlip>
            </a:pPr>
            <a:r>
              <a:rPr lang="en-US" sz="3200" dirty="0">
                <a:latin typeface="Bookman Old Style" pitchFamily="18" charset="0"/>
              </a:rPr>
              <a:t>To assure Safe &amp; Healthy Workplace.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dirty="0"/>
          </a:p>
        </p:txBody>
      </p:sp>
      <p:graphicFrame>
        <p:nvGraphicFramePr>
          <p:cNvPr id="1027" name="Object 3"/>
          <p:cNvGraphicFramePr>
            <a:graphicFrameLocks noChangeAspect="1"/>
          </p:cNvGraphicFramePr>
          <p:nvPr/>
        </p:nvGraphicFramePr>
        <p:xfrm>
          <a:off x="129116" y="533401"/>
          <a:ext cx="8024285" cy="6146179"/>
        </p:xfrm>
        <a:graphic>
          <a:graphicData uri="http://schemas.openxmlformats.org/presentationml/2006/ole">
            <p:oleObj spid="_x0000_s1027" name="Acrobat Document" r:id="rId3" imgW="6862320" imgH="9416160" progId="AcroExch.Document.7">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1" name="Object 3"/>
          <p:cNvGraphicFramePr>
            <a:graphicFrameLocks noChangeAspect="1"/>
          </p:cNvGraphicFramePr>
          <p:nvPr/>
        </p:nvGraphicFramePr>
        <p:xfrm>
          <a:off x="0" y="1"/>
          <a:ext cx="8121963" cy="6858000"/>
        </p:xfrm>
        <a:graphic>
          <a:graphicData uri="http://schemas.openxmlformats.org/presentationml/2006/ole">
            <p:oleObj spid="_x0000_s22531" name="Document" r:id="rId3" imgW="7025187" imgH="8947772" progId="Word.Document.12">
              <p:embed/>
            </p:oleObj>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2766</TotalTime>
  <Words>647</Words>
  <Application>Microsoft Office PowerPoint</Application>
  <PresentationFormat>On-screen Show (4:3)</PresentationFormat>
  <Paragraphs>176</Paragraphs>
  <Slides>30</Slides>
  <Notes>1</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30</vt:i4>
      </vt:variant>
    </vt:vector>
  </HeadingPairs>
  <TitlesOfParts>
    <vt:vector size="34" baseType="lpstr">
      <vt:lpstr>Oriel</vt:lpstr>
      <vt:lpstr>Acrobat Document</vt:lpstr>
      <vt:lpstr>Document</vt:lpstr>
      <vt:lpstr>Microsoft Office Word Document</vt:lpstr>
      <vt:lpstr>Aakansha industries</vt:lpstr>
      <vt:lpstr>Slide 2</vt:lpstr>
      <vt:lpstr>GEOGRAPHIC LOCATION</vt:lpstr>
      <vt:lpstr>COMPANY OVERVIEW </vt:lpstr>
      <vt:lpstr>Slide 5</vt:lpstr>
      <vt:lpstr>COMPANY VISION</vt:lpstr>
      <vt:lpstr>COMPANY MISSION</vt:lpstr>
      <vt:lpstr>Slide 8</vt:lpstr>
      <vt:lpstr>Slide 9</vt:lpstr>
      <vt:lpstr>Slide 10</vt:lpstr>
      <vt:lpstr>QUALITY POLICY</vt:lpstr>
      <vt:lpstr>MANUFACTURING FACILITIES</vt:lpstr>
      <vt:lpstr>KEY CUSTOMERS</vt:lpstr>
      <vt:lpstr>Machining shop </vt:lpstr>
      <vt:lpstr>Fabrication shop </vt:lpstr>
      <vt:lpstr>SUZLON HEAT EXCHANGER</vt:lpstr>
      <vt:lpstr>Suzlon Air to air duct</vt:lpstr>
      <vt:lpstr>ABB HEAT EXCHANGER</vt:lpstr>
      <vt:lpstr>Crompton Greaves Ltd (AVANTHA GROUP) alternators frames</vt:lpstr>
      <vt:lpstr>Cummins Genterator technologies  generators Frames</vt:lpstr>
      <vt:lpstr>Cummins generator technologies  Arrow frame</vt:lpstr>
      <vt:lpstr>SUGAR FACTORY HEAD STOCK</vt:lpstr>
      <vt:lpstr>SUGAR FACTORY HEAD STOCK</vt:lpstr>
      <vt:lpstr>Slide 24</vt:lpstr>
      <vt:lpstr>Slide 25</vt:lpstr>
      <vt:lpstr>Slide 26</vt:lpstr>
      <vt:lpstr>Slide 27</vt:lpstr>
      <vt:lpstr>Cnc PLATE ROLLING MACHINE</vt:lpstr>
      <vt:lpstr>Slide 29</vt:lpstr>
      <vt:lpstr>Company Details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Amit</dc:creator>
  <cp:lastModifiedBy>admin</cp:lastModifiedBy>
  <cp:revision>93</cp:revision>
  <dcterms:created xsi:type="dcterms:W3CDTF">2011-01-25T03:39:28Z</dcterms:created>
  <dcterms:modified xsi:type="dcterms:W3CDTF">2014-02-20T19:07:57Z</dcterms:modified>
</cp:coreProperties>
</file>